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3"/>
  </p:notesMasterIdLst>
  <p:sldIdLst>
    <p:sldId id="256" r:id="rId2"/>
    <p:sldId id="258" r:id="rId3"/>
    <p:sldId id="262" r:id="rId4"/>
    <p:sldId id="263" r:id="rId5"/>
    <p:sldId id="261" r:id="rId6"/>
    <p:sldId id="264" r:id="rId7"/>
    <p:sldId id="265" r:id="rId8"/>
    <p:sldId id="266" r:id="rId9"/>
    <p:sldId id="268" r:id="rId10"/>
    <p:sldId id="269" r:id="rId11"/>
    <p:sldId id="257" r:id="rId12"/>
    <p:sldId id="259" r:id="rId13"/>
    <p:sldId id="260" r:id="rId14"/>
    <p:sldId id="270" r:id="rId15"/>
    <p:sldId id="280" r:id="rId16"/>
    <p:sldId id="271" r:id="rId17"/>
    <p:sldId id="274" r:id="rId18"/>
    <p:sldId id="275" r:id="rId19"/>
    <p:sldId id="276" r:id="rId20"/>
    <p:sldId id="278" r:id="rId21"/>
    <p:sldId id="279"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13"/>
  </p:normalViewPr>
  <p:slideViewPr>
    <p:cSldViewPr snapToGrid="0" snapToObjects="1">
      <p:cViewPr varScale="1">
        <p:scale>
          <a:sx n="69" d="100"/>
          <a:sy n="69" d="100"/>
        </p:scale>
        <p:origin x="54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66F50F-BADE-8845-9598-164A002E7871}" type="datetimeFigureOut">
              <a:rPr lang="en-US" smtClean="0"/>
              <a:t>4/25/2018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597702-D2B7-4B41-BCAD-32C77F696DA8}" type="slidenum">
              <a:rPr lang="en-US" smtClean="0"/>
              <a:t>‹#›</a:t>
            </a:fld>
            <a:endParaRPr lang="en-US"/>
          </a:p>
        </p:txBody>
      </p:sp>
    </p:spTree>
    <p:extLst>
      <p:ext uri="{BB962C8B-B14F-4D97-AF65-F5344CB8AC3E}">
        <p14:creationId xmlns:p14="http://schemas.microsoft.com/office/powerpoint/2010/main" val="1493349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597702-D2B7-4B41-BCAD-32C77F696DA8}" type="slidenum">
              <a:rPr lang="en-US" smtClean="0"/>
              <a:t>13</a:t>
            </a:fld>
            <a:endParaRPr lang="en-US"/>
          </a:p>
        </p:txBody>
      </p:sp>
    </p:spTree>
    <p:extLst>
      <p:ext uri="{BB962C8B-B14F-4D97-AF65-F5344CB8AC3E}">
        <p14:creationId xmlns:p14="http://schemas.microsoft.com/office/powerpoint/2010/main" val="8892512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0">
              <a:srgbClr val="B1DDFF"/>
            </a:gs>
            <a:gs pos="100000">
              <a:srgbClr val="B1DDFF">
                <a:lumMod val="64000"/>
                <a:lumOff val="36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blipFill dpi="0" rotWithShape="1">
            <a:blip r:embed="rId2">
              <a:alphaModFix amt="12000"/>
              <a:duotone>
                <a:schemeClr val="accent1">
                  <a:shade val="45000"/>
                  <a:satMod val="135000"/>
                </a:schemeClr>
                <a:prstClr val="white"/>
              </a:duotone>
            </a:blip>
            <a:srcRect/>
            <a:tile tx="-368300" ty="203200" sx="64000" sy="64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80902" y="1275025"/>
            <a:ext cx="7182197" cy="4307950"/>
          </a:xfrm>
          <a:prstGeom prst="rect">
            <a:avLst/>
          </a:prstGeom>
          <a:solidFill>
            <a:schemeClr val="tx2"/>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088136" y="1385316"/>
            <a:ext cx="6967728" cy="4087368"/>
          </a:xfrm>
          <a:prstGeom prst="rect">
            <a:avLst/>
          </a:prstGeom>
          <a:solidFill>
            <a:schemeClr val="tx2"/>
          </a:solidFill>
          <a:ln w="6350" cap="sq" cmpd="sng" algn="ctr">
            <a:solidFill>
              <a:schemeClr val="bg1"/>
            </a:solidFill>
            <a:prstDash val="solid"/>
            <a:miter lim="800000"/>
          </a:ln>
          <a:effectLst/>
        </p:spPr>
      </p:sp>
      <p:sp>
        <p:nvSpPr>
          <p:cNvPr id="15" name="Rectangle 14"/>
          <p:cNvSpPr/>
          <p:nvPr/>
        </p:nvSpPr>
        <p:spPr>
          <a:xfrm>
            <a:off x="3794760" y="1274764"/>
            <a:ext cx="15544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3886200" y="1274765"/>
            <a:ext cx="1371600" cy="548640"/>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accent1">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accent1">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accent1">
                  <a:lumMod val="5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71281" y="2091263"/>
            <a:ext cx="6801440" cy="2590800"/>
          </a:xfrm>
        </p:spPr>
        <p:txBody>
          <a:bodyPr tIns="45720" bIns="45720" anchor="ctr">
            <a:noAutofit/>
          </a:bodyPr>
          <a:lstStyle>
            <a:lvl1pPr algn="ctr">
              <a:lnSpc>
                <a:spcPct val="83000"/>
              </a:lnSpc>
              <a:defRPr kumimoji="0" lang="en-US" sz="6200" b="0" i="0" u="none" strike="noStrike" kern="1200" cap="all" spc="-100" normalizeH="0" baseline="0">
                <a:ln>
                  <a:noFill/>
                </a:ln>
                <a:solidFill>
                  <a:sysClr val="window" lastClr="FFFFFF"/>
                </a:solidFill>
                <a:effectLst/>
                <a:uLnTx/>
                <a:uFillTx/>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171575" y="4682062"/>
            <a:ext cx="6803136" cy="502920"/>
          </a:xfrm>
        </p:spPr>
        <p:txBody>
          <a:bodyPr>
            <a:normAutofit/>
          </a:bodyPr>
          <a:lstStyle>
            <a:lvl1pPr marL="0" indent="0" algn="ctr">
              <a:spcBef>
                <a:spcPts val="0"/>
              </a:spcBef>
              <a:buNone/>
              <a:defRPr sz="1400" spc="80" baseline="0">
                <a:solidFill>
                  <a:schemeClr val="bg2"/>
                </a:solidFill>
              </a:defRPr>
            </a:lvl1pPr>
            <a:lvl2pPr marL="457200" indent="0" algn="ctr">
              <a:buNone/>
              <a:defRPr sz="1400"/>
            </a:lvl2pPr>
            <a:lvl3pPr marL="914400" indent="0" algn="ctr">
              <a:buNone/>
              <a:defRPr sz="1400"/>
            </a:lvl3pPr>
            <a:lvl4pPr marL="1371600" indent="0" algn="ctr">
              <a:buNone/>
              <a:defRPr sz="1400"/>
            </a:lvl4pPr>
            <a:lvl5pPr marL="1828800" indent="0" algn="ctr">
              <a:buNone/>
              <a:defRPr sz="1400"/>
            </a:lvl5pPr>
            <a:lvl6pPr marL="2286000" indent="0" algn="ctr">
              <a:buNone/>
              <a:defRPr sz="1400"/>
            </a:lvl6pPr>
            <a:lvl7pPr marL="2743200" indent="0" algn="ctr">
              <a:buNone/>
              <a:defRPr sz="1400"/>
            </a:lvl7pPr>
            <a:lvl8pPr marL="3200400" indent="0" algn="ctr">
              <a:buNone/>
              <a:defRPr sz="1400"/>
            </a:lvl8pPr>
            <a:lvl9pPr marL="3657600" indent="0" algn="ctr">
              <a:buNone/>
              <a:defRPr sz="14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3931920" y="1334222"/>
            <a:ext cx="1280160" cy="457200"/>
          </a:xfrm>
        </p:spPr>
        <p:txBody>
          <a:bodyPr/>
          <a:lstStyle>
            <a:lvl1pPr algn="ctr">
              <a:defRPr sz="1100" spc="0" baseline="0">
                <a:solidFill>
                  <a:srgbClr val="FFFFFF"/>
                </a:solidFill>
                <a:latin typeface="+mn-lt"/>
              </a:defRPr>
            </a:lvl1pPr>
          </a:lstStyle>
          <a:p>
            <a:fld id="{DDA51639-B2D6-4652-B8C3-1B4C224A7BAF}" type="datetimeFigureOut">
              <a:rPr lang="en-US" smtClean="0"/>
              <a:t>4/25/2018</a:t>
            </a:fld>
            <a:endParaRPr lang="en-US" dirty="0"/>
          </a:p>
        </p:txBody>
      </p:sp>
      <p:sp>
        <p:nvSpPr>
          <p:cNvPr id="21" name="Footer Placeholder 20"/>
          <p:cNvSpPr>
            <a:spLocks noGrp="1"/>
          </p:cNvSpPr>
          <p:nvPr>
            <p:ph type="ftr" sz="quarter" idx="11"/>
          </p:nvPr>
        </p:nvSpPr>
        <p:spPr>
          <a:xfrm>
            <a:off x="1104936" y="5211060"/>
            <a:ext cx="4429125" cy="228600"/>
          </a:xfrm>
        </p:spPr>
        <p:txBody>
          <a:bodyPr/>
          <a:lstStyle>
            <a:lvl1pPr algn="l">
              <a:defRPr sz="900">
                <a:solidFill>
                  <a:schemeClr val="bg1">
                    <a:lumMod val="85000"/>
                  </a:schemeClr>
                </a:solidFill>
              </a:defRPr>
            </a:lvl1pPr>
          </a:lstStyle>
          <a:p>
            <a:endParaRPr lang="en-US" dirty="0"/>
          </a:p>
        </p:txBody>
      </p:sp>
      <p:sp>
        <p:nvSpPr>
          <p:cNvPr id="22" name="Slide Number Placeholder 21"/>
          <p:cNvSpPr>
            <a:spLocks noGrp="1"/>
          </p:cNvSpPr>
          <p:nvPr>
            <p:ph type="sldNum" sz="quarter" idx="12"/>
          </p:nvPr>
        </p:nvSpPr>
        <p:spPr>
          <a:xfrm>
            <a:off x="6455190" y="5212080"/>
            <a:ext cx="1583911" cy="228600"/>
          </a:xfrm>
        </p:spPr>
        <p:txBody>
          <a:bodyPr/>
          <a:lstStyle>
            <a:lvl1pPr>
              <a:defRPr>
                <a:solidFill>
                  <a:schemeClr val="bg1">
                    <a:lumMod val="85000"/>
                  </a:schemeClr>
                </a:solidFill>
              </a:defRPr>
            </a:lvl1pPr>
          </a:lstStyle>
          <a:p>
            <a:fld id="{4FAB73BC-B049-4115-A692-8D63A059BFB8}"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smtClean="0"/>
              <a:t>4/25/2018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762000"/>
            <a:ext cx="177165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762000"/>
            <a:ext cx="60579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smtClean="0"/>
              <a:t>4/25/2018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smtClean="0"/>
              <a:t>4/25/2018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flip="none" rotWithShape="1">
          <a:gsLst>
            <a:gs pos="0">
              <a:schemeClr val="bg2">
                <a:tint val="80000"/>
                <a:shade val="100000"/>
                <a:satMod val="300000"/>
              </a:schemeClr>
            </a:gs>
            <a:gs pos="100000">
              <a:srgbClr val="B1DDFF">
                <a:lumMod val="64000"/>
                <a:lumOff val="36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2" name="Rectangle 21"/>
          <p:cNvSpPr/>
          <p:nvPr/>
        </p:nvSpPr>
        <p:spPr>
          <a:xfrm>
            <a:off x="0" y="0"/>
            <a:ext cx="9144000" cy="6858000"/>
          </a:xfrm>
          <a:prstGeom prst="rect">
            <a:avLst/>
          </a:prstGeom>
          <a:blipFill dpi="0" rotWithShape="1">
            <a:blip r:embed="rId2">
              <a:alphaModFix amt="12000"/>
              <a:duotone>
                <a:schemeClr val="accent2">
                  <a:shade val="45000"/>
                  <a:satMod val="135000"/>
                </a:schemeClr>
                <a:prstClr val="white"/>
              </a:duotone>
            </a:blip>
            <a:srcRect/>
            <a:tile tx="-368300" ty="203200" sx="64000" sy="64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980902" y="1275025"/>
            <a:ext cx="7182197" cy="4307950"/>
          </a:xfrm>
          <a:prstGeom prst="rect">
            <a:avLst/>
          </a:prstGeom>
          <a:solidFill>
            <a:schemeClr val="tx2"/>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088136" y="1385316"/>
            <a:ext cx="6967728" cy="4087368"/>
          </a:xfrm>
          <a:prstGeom prst="rect">
            <a:avLst/>
          </a:prstGeom>
          <a:solidFill>
            <a:schemeClr val="tx2"/>
          </a:solidFill>
          <a:ln w="6350" cap="sq" cmpd="sng" algn="ctr">
            <a:solidFill>
              <a:schemeClr val="bg1"/>
            </a:solidFill>
            <a:prstDash val="solid"/>
            <a:miter lim="800000"/>
          </a:ln>
          <a:effectLst/>
        </p:spPr>
      </p:sp>
      <p:sp>
        <p:nvSpPr>
          <p:cNvPr id="30" name="Rectangle 29"/>
          <p:cNvSpPr/>
          <p:nvPr/>
        </p:nvSpPr>
        <p:spPr>
          <a:xfrm>
            <a:off x="3794760" y="1274764"/>
            <a:ext cx="1554480" cy="6400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3886200" y="1274765"/>
            <a:ext cx="1371600" cy="548640"/>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accent1">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accent1">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accent1">
                  <a:lumMod val="5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172717" y="2094309"/>
            <a:ext cx="6803136" cy="2587752"/>
          </a:xfrm>
        </p:spPr>
        <p:txBody>
          <a:bodyPr anchor="ctr">
            <a:noAutofit/>
          </a:bodyPr>
          <a:lstStyle>
            <a:lvl1pPr algn="ctr">
              <a:lnSpc>
                <a:spcPct val="83000"/>
              </a:lnSpc>
              <a:defRPr kumimoji="0" lang="en-US" sz="6200" b="0" i="0" u="none" strike="noStrike" kern="1200" cap="all" spc="-100" normalizeH="0" baseline="0" dirty="0">
                <a:ln>
                  <a:noFill/>
                </a:ln>
                <a:solidFill>
                  <a:sysClr val="window" lastClr="FFFFFF"/>
                </a:solidFill>
                <a:effectLst/>
                <a:uLnTx/>
                <a:uFillTx/>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2718" y="4682062"/>
            <a:ext cx="6803136" cy="502920"/>
          </a:xfrm>
        </p:spPr>
        <p:txBody>
          <a:bodyPr anchor="t">
            <a:normAutofit/>
          </a:bodyPr>
          <a:lstStyle>
            <a:lvl1pPr marL="0" indent="0" algn="ctr">
              <a:buNone/>
              <a:defRPr sz="1400">
                <a:solidFill>
                  <a:schemeClr val="bg2"/>
                </a:solidFill>
                <a:effectLst/>
              </a:defRPr>
            </a:lvl1pPr>
            <a:lvl2pPr marL="457200" indent="0">
              <a:buNone/>
              <a:defRPr sz="1400">
                <a:solidFill>
                  <a:schemeClr val="tx1">
                    <a:tint val="75000"/>
                  </a:schemeClr>
                </a:solidFill>
              </a:defRPr>
            </a:lvl2pPr>
            <a:lvl3pPr marL="914400" indent="0">
              <a:buNone/>
              <a:defRPr sz="14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931920" y="1332914"/>
            <a:ext cx="1280160" cy="457200"/>
          </a:xfrm>
        </p:spPr>
        <p:txBody>
          <a:bodyPr/>
          <a:lstStyle>
            <a:lvl1pPr algn="ctr">
              <a:defRPr lang="en-US" sz="1100" kern="1200" spc="0" baseline="0">
                <a:solidFill>
                  <a:srgbClr val="FFFFFF"/>
                </a:solidFill>
                <a:latin typeface="+mn-lt"/>
                <a:ea typeface="+mn-ea"/>
                <a:cs typeface="+mn-cs"/>
              </a:defRPr>
            </a:lvl1pPr>
          </a:lstStyle>
          <a:p>
            <a:fld id="{C44961B7-6B89-48AB-966F-622E2788EECC}" type="datetimeFigureOut">
              <a:rPr lang="en-US" smtClean="0"/>
              <a:t>4/25/2018</a:t>
            </a:fld>
            <a:endParaRPr lang="en-US" dirty="0"/>
          </a:p>
        </p:txBody>
      </p:sp>
      <p:sp>
        <p:nvSpPr>
          <p:cNvPr id="5" name="Footer Placeholder 4"/>
          <p:cNvSpPr>
            <a:spLocks noGrp="1"/>
          </p:cNvSpPr>
          <p:nvPr>
            <p:ph type="ftr" sz="quarter" idx="11"/>
          </p:nvPr>
        </p:nvSpPr>
        <p:spPr>
          <a:xfrm>
            <a:off x="1104679" y="5211060"/>
            <a:ext cx="4430268" cy="228600"/>
          </a:xfrm>
        </p:spPr>
        <p:txBody>
          <a:bodyPr/>
          <a:lstStyle>
            <a:lvl1pPr algn="l">
              <a:defRPr>
                <a:solidFill>
                  <a:schemeClr val="bg1">
                    <a:lumMod val="85000"/>
                  </a:schemeClr>
                </a:solidFill>
              </a:defRPr>
            </a:lvl1pPr>
          </a:lstStyle>
          <a:p>
            <a:endParaRPr lang="en-US" dirty="0"/>
          </a:p>
        </p:txBody>
      </p:sp>
      <p:sp>
        <p:nvSpPr>
          <p:cNvPr id="6" name="Slide Number Placeholder 5"/>
          <p:cNvSpPr>
            <a:spLocks noGrp="1"/>
          </p:cNvSpPr>
          <p:nvPr>
            <p:ph type="sldNum" sz="quarter" idx="12"/>
          </p:nvPr>
        </p:nvSpPr>
        <p:spPr>
          <a:xfrm>
            <a:off x="6453378" y="5211060"/>
            <a:ext cx="1584198" cy="228600"/>
          </a:xfrm>
        </p:spPr>
        <p:txBody>
          <a:bodyPr/>
          <a:lstStyle>
            <a:lvl1pPr>
              <a:defRPr>
                <a:solidFill>
                  <a:schemeClr val="bg1">
                    <a:lumMod val="85000"/>
                  </a:schemeClr>
                </a:solidFill>
              </a:defRPr>
            </a:lvl1pPr>
          </a:lstStyle>
          <a:p>
            <a:fld id="{4FAB73BC-B049-4115-A692-8D63A059BFB8}"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31520" y="2103120"/>
            <a:ext cx="3657600" cy="393192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54880" y="2103120"/>
            <a:ext cx="3657600" cy="393192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smtClean="0"/>
              <a:t>4/25/2018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31520" y="2074334"/>
            <a:ext cx="365760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31520" y="2755898"/>
            <a:ext cx="365760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2074334"/>
            <a:ext cx="365760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756581"/>
            <a:ext cx="365760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smtClean="0"/>
              <a:t>4/25/2018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smtClean="0"/>
              <a:t>4/25/2018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smtClean="0"/>
              <a:t>4/25/2018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ectangle 14"/>
          <p:cNvSpPr/>
          <p:nvPr/>
        </p:nvSpPr>
        <p:spPr>
          <a:xfrm>
            <a:off x="6765290" y="173736"/>
            <a:ext cx="2194560" cy="651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972300" y="607392"/>
            <a:ext cx="1823085" cy="1645920"/>
          </a:xfrm>
        </p:spPr>
        <p:txBody>
          <a:bodyPr anchor="b">
            <a:normAutofit/>
          </a:bodyPr>
          <a:lstStyle>
            <a:lvl1pPr algn="l" defTabSz="914400" rtl="0" eaLnBrk="1" latinLnBrk="0" hangingPunct="1">
              <a:lnSpc>
                <a:spcPct val="90000"/>
              </a:lnSpc>
              <a:spcBef>
                <a:spcPct val="0"/>
              </a:spcBef>
              <a:buNone/>
              <a:defRPr lang="en-US" sz="24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68976" y="907143"/>
            <a:ext cx="5428856" cy="5043714"/>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972300" y="2286000"/>
            <a:ext cx="1823085" cy="3505200"/>
          </a:xfrm>
        </p:spPr>
        <p:txBody>
          <a:bodyPr>
            <a:normAutofit/>
          </a:bodyPr>
          <a:lstStyle>
            <a:lvl1pPr marL="0" indent="0">
              <a:lnSpc>
                <a:spcPct val="110000"/>
              </a:lnSpc>
              <a:spcBef>
                <a:spcPts val="800"/>
              </a:spcBef>
              <a:buNone/>
              <a:defRPr sz="13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CF131DD-A141-4471-BCF9-C6073EDD7E20}" type="datetimeFigureOut">
              <a:rPr lang="en-US" smtClean="0"/>
              <a:t>4/25/2018</a:t>
            </a:fld>
            <a:endParaRPr lang="en-US" dirty="0"/>
          </a:p>
        </p:txBody>
      </p:sp>
      <p:sp>
        <p:nvSpPr>
          <p:cNvPr id="9" name="Footer Placeholder 8"/>
          <p:cNvSpPr>
            <a:spLocks noGrp="1"/>
          </p:cNvSpPr>
          <p:nvPr>
            <p:ph type="ftr" sz="quarter" idx="11"/>
          </p:nvPr>
        </p:nvSpPr>
        <p:spPr>
          <a:xfrm>
            <a:off x="2505454" y="6265818"/>
            <a:ext cx="3950208" cy="274320"/>
          </a:xfrm>
        </p:spPr>
        <p:txBody>
          <a:bodyPr/>
          <a:lstStyle>
            <a:lvl1pPr algn="ctr">
              <a:defRPr/>
            </a:lvl1pPr>
          </a:lstStyle>
          <a:p>
            <a:endParaRPr lang="en-US" dirty="0"/>
          </a:p>
        </p:txBody>
      </p:sp>
      <p:sp>
        <p:nvSpPr>
          <p:cNvPr id="11" name="Slide Number Placeholder 10"/>
          <p:cNvSpPr>
            <a:spLocks noGrp="1"/>
          </p:cNvSpPr>
          <p:nvPr>
            <p:ph type="sldNum" sz="quarter" idx="12"/>
          </p:nvPr>
        </p:nvSpPr>
        <p:spPr>
          <a:xfrm>
            <a:off x="7795258" y="6310086"/>
            <a:ext cx="1097280" cy="274320"/>
          </a:xfrm>
        </p:spPr>
        <p:txBody>
          <a:bodyPr/>
          <a:lstStyle>
            <a:lvl1pPr>
              <a:defRPr>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6884162" y="292608"/>
            <a:ext cx="1956816" cy="6272784"/>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6765290" y="173736"/>
            <a:ext cx="2194560" cy="6510528"/>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6884162" y="292608"/>
            <a:ext cx="1956816" cy="6272784"/>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972300" y="603504"/>
            <a:ext cx="1824228" cy="1645920"/>
          </a:xfrm>
        </p:spPr>
        <p:txBody>
          <a:bodyPr anchor="b">
            <a:noAutofit/>
          </a:bodyPr>
          <a:lstStyle>
            <a:lvl1pPr algn="l">
              <a:defRPr sz="24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71449" y="173736"/>
            <a:ext cx="6398514" cy="6510528"/>
          </a:xfrm>
          <a:solidFill>
            <a:schemeClr val="bg2">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972300" y="2286000"/>
            <a:ext cx="1824228" cy="3502152"/>
          </a:xfrm>
        </p:spPr>
        <p:txBody>
          <a:bodyPr>
            <a:normAutofit/>
          </a:bodyPr>
          <a:lstStyle>
            <a:lvl1pPr marL="0" indent="0" algn="l">
              <a:lnSpc>
                <a:spcPct val="110000"/>
              </a:lnSpc>
              <a:spcBef>
                <a:spcPts val="800"/>
              </a:spcBef>
              <a:buNone/>
              <a:defRPr sz="13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smtClean="0"/>
              <a:t>4/25/2018</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9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7797546" y="6309360"/>
            <a:ext cx="1097280" cy="274320"/>
          </a:xfrm>
        </p:spPr>
        <p:txBody>
          <a:bodyPr/>
          <a:lstStyle>
            <a:lvl1pPr>
              <a:defRPr>
                <a:solidFill>
                  <a:srgbClr val="FFFFFF"/>
                </a:solidFill>
              </a:defRPr>
            </a:lvl1pPr>
          </a:lstStyle>
          <a:p>
            <a:fld id="{4FAB73BC-B049-4115-A692-8D63A059BFB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76022" y="173736"/>
            <a:ext cx="8791956" cy="6510528"/>
          </a:xfrm>
          <a:prstGeom prst="rect">
            <a:avLst/>
          </a:prstGeom>
          <a:noFill/>
          <a:ln w="6350" cap="flat" cmpd="sng" algn="ctr">
            <a:solidFill>
              <a:schemeClr val="tx1"/>
            </a:solidFill>
            <a:prstDash val="solid"/>
          </a:ln>
          <a:effectLst>
            <a:softEdge rad="0"/>
          </a:effectLst>
        </p:spPr>
      </p:sp>
      <p:sp>
        <p:nvSpPr>
          <p:cNvPr id="2" name="Title Placeholder 1"/>
          <p:cNvSpPr>
            <a:spLocks noGrp="1"/>
          </p:cNvSpPr>
          <p:nvPr>
            <p:ph type="title"/>
          </p:nvPr>
        </p:nvSpPr>
        <p:spPr>
          <a:xfrm>
            <a:off x="731520" y="642594"/>
            <a:ext cx="768096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31520" y="2103120"/>
            <a:ext cx="768096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07338" y="6265818"/>
            <a:ext cx="2057400" cy="274320"/>
          </a:xfrm>
          <a:prstGeom prst="rect">
            <a:avLst/>
          </a:prstGeom>
        </p:spPr>
        <p:txBody>
          <a:bodyPr vert="horz" lIns="91440" tIns="45720" rIns="91440" bIns="45720" rtlCol="0" anchor="b"/>
          <a:lstStyle>
            <a:lvl1pPr algn="l">
              <a:defRPr sz="900">
                <a:solidFill>
                  <a:schemeClr val="tx2"/>
                </a:solidFill>
              </a:defRPr>
            </a:lvl1pPr>
          </a:lstStyle>
          <a:p>
            <a:fld id="{CBC48EC7-AF6A-48D3-8284-14BACBEBDD84}" type="datetimeFigureOut">
              <a:rPr lang="en-US" smtClean="0"/>
              <a:t>4/25/2018</a:t>
            </a:fld>
            <a:endParaRPr lang="en-US" dirty="0"/>
          </a:p>
        </p:txBody>
      </p:sp>
      <p:sp>
        <p:nvSpPr>
          <p:cNvPr id="5" name="Footer Placeholder 4"/>
          <p:cNvSpPr>
            <a:spLocks noGrp="1"/>
          </p:cNvSpPr>
          <p:nvPr>
            <p:ph type="ftr" sz="quarter" idx="3"/>
          </p:nvPr>
        </p:nvSpPr>
        <p:spPr>
          <a:xfrm>
            <a:off x="2596896" y="6265818"/>
            <a:ext cx="3950208" cy="274320"/>
          </a:xfrm>
          <a:prstGeom prst="rect">
            <a:avLst/>
          </a:prstGeom>
        </p:spPr>
        <p:txBody>
          <a:bodyPr vert="horz" lIns="91440" tIns="45720" rIns="91440" bIns="45720" rtlCol="0" anchor="b"/>
          <a:lstStyle>
            <a:lvl1pPr algn="ctr">
              <a:defRPr sz="900">
                <a:solidFill>
                  <a:schemeClr val="tx2"/>
                </a:solidFill>
              </a:defRPr>
            </a:lvl1pPr>
          </a:lstStyle>
          <a:p>
            <a:endParaRPr lang="en-US" dirty="0"/>
          </a:p>
        </p:txBody>
      </p:sp>
      <p:sp>
        <p:nvSpPr>
          <p:cNvPr id="6" name="Slide Number Placeholder 5"/>
          <p:cNvSpPr>
            <a:spLocks noGrp="1"/>
          </p:cNvSpPr>
          <p:nvPr>
            <p:ph type="sldNum" sz="quarter" idx="4"/>
          </p:nvPr>
        </p:nvSpPr>
        <p:spPr>
          <a:xfrm>
            <a:off x="7743555" y="6265818"/>
            <a:ext cx="1097280" cy="274320"/>
          </a:xfrm>
          <a:prstGeom prst="rect">
            <a:avLst/>
          </a:prstGeom>
        </p:spPr>
        <p:txBody>
          <a:bodyPr vert="horz" lIns="91440" tIns="45720" rIns="91440" bIns="45720" rtlCol="0" anchor="b"/>
          <a:lstStyle>
            <a:lvl1pPr algn="r">
              <a:defRPr sz="900">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84997937"/>
      </p:ext>
    </p:extLst>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lang="en-US" sz="4000" kern="1200" cap="none" spc="0" baseline="0" dirty="0">
          <a:solidFill>
            <a:schemeClr val="tx1"/>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2"/>
        </a:buClr>
        <a:buFont typeface="Arial" panose="020B0604020202020204"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Restoration theory of sleep</a:t>
            </a:r>
            <a:endParaRPr lang="en-US" dirty="0"/>
          </a:p>
        </p:txBody>
      </p:sp>
      <p:sp>
        <p:nvSpPr>
          <p:cNvPr id="3" name="Subtitle 2"/>
          <p:cNvSpPr>
            <a:spLocks noGrp="1"/>
          </p:cNvSpPr>
          <p:nvPr>
            <p:ph type="subTitle" idx="1"/>
          </p:nvPr>
        </p:nvSpPr>
        <p:spPr>
          <a:xfrm>
            <a:off x="2049333" y="4281544"/>
            <a:ext cx="5045336" cy="1011218"/>
          </a:xfrm>
        </p:spPr>
        <p:txBody>
          <a:bodyPr>
            <a:normAutofit fontScale="92500" lnSpcReduction="10000"/>
          </a:bodyPr>
          <a:lstStyle/>
          <a:p>
            <a:r>
              <a:rPr lang="en-US" dirty="0" smtClean="0"/>
              <a:t>By the end of today you will </a:t>
            </a:r>
          </a:p>
          <a:p>
            <a:r>
              <a:rPr lang="en-US" b="1" dirty="0" smtClean="0"/>
              <a:t>Know</a:t>
            </a:r>
            <a:r>
              <a:rPr lang="en-US" dirty="0" smtClean="0"/>
              <a:t>: Why we need ‘theories of sleep’ and what the restoration theory claims is the purpose of sleep.</a:t>
            </a:r>
          </a:p>
          <a:p>
            <a:r>
              <a:rPr lang="en-US" b="1" dirty="0" smtClean="0"/>
              <a:t>Have</a:t>
            </a:r>
            <a:r>
              <a:rPr lang="en-US" dirty="0" smtClean="0"/>
              <a:t>: A </a:t>
            </a:r>
            <a:r>
              <a:rPr lang="en-US" dirty="0" err="1" smtClean="0"/>
              <a:t>mindmap</a:t>
            </a:r>
            <a:r>
              <a:rPr lang="en-US" dirty="0" smtClean="0"/>
              <a:t> describing the restoration theory, with its strengths and weaknesses</a:t>
            </a:r>
          </a:p>
          <a:p>
            <a:endParaRPr lang="en-US" dirty="0"/>
          </a:p>
        </p:txBody>
      </p:sp>
    </p:spTree>
    <p:extLst>
      <p:ext uri="{BB962C8B-B14F-4D97-AF65-F5344CB8AC3E}">
        <p14:creationId xmlns:p14="http://schemas.microsoft.com/office/powerpoint/2010/main" val="1838700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sz="quarter" idx="4294967295"/>
          </p:nvPr>
        </p:nvSpPr>
        <p:spPr>
          <a:xfrm>
            <a:off x="2701635" y="2925763"/>
            <a:ext cx="6170180" cy="3932237"/>
          </a:xfrm>
        </p:spPr>
        <p:txBody>
          <a:bodyPr/>
          <a:lstStyle/>
          <a:p>
            <a:pPr marL="0" indent="0">
              <a:buFont typeface="Monotype Sorts" pitchFamily="-84" charset="2"/>
              <a:buNone/>
              <a:defRPr/>
            </a:pPr>
            <a:r>
              <a:rPr lang="en-GB" sz="3600" dirty="0" smtClean="0">
                <a:latin typeface="Arial" panose="020B0604020202020204" pitchFamily="34" charset="0"/>
                <a:cs typeface="Arial" panose="020B0604020202020204" pitchFamily="34" charset="0"/>
              </a:rPr>
              <a:t>4. During Slow Wave Sleep (SWS), </a:t>
            </a:r>
            <a:r>
              <a:rPr lang="en-GB" sz="3600" b="1" dirty="0" smtClean="0">
                <a:latin typeface="Arial" panose="020B0604020202020204" pitchFamily="34" charset="0"/>
                <a:cs typeface="Arial" panose="020B0604020202020204" pitchFamily="34" charset="0"/>
              </a:rPr>
              <a:t>growth hormone</a:t>
            </a:r>
            <a:r>
              <a:rPr lang="en-GB" sz="3600" dirty="0" smtClean="0">
                <a:latin typeface="Arial" panose="020B0604020202020204" pitchFamily="34" charset="0"/>
                <a:cs typeface="Arial" panose="020B0604020202020204" pitchFamily="34" charset="0"/>
              </a:rPr>
              <a:t> is released. This stimulates </a:t>
            </a:r>
            <a:r>
              <a:rPr lang="en-GB" sz="3600" b="1" dirty="0" smtClean="0">
                <a:latin typeface="Arial" panose="020B0604020202020204" pitchFamily="34" charset="0"/>
                <a:cs typeface="Arial" panose="020B0604020202020204" pitchFamily="34" charset="0"/>
              </a:rPr>
              <a:t>protein synthesis </a:t>
            </a:r>
            <a:r>
              <a:rPr lang="en-GB" sz="3600" dirty="0" smtClean="0">
                <a:latin typeface="Arial" panose="020B0604020202020204" pitchFamily="34" charset="0"/>
                <a:cs typeface="Arial" panose="020B0604020202020204" pitchFamily="34" charset="0"/>
              </a:rPr>
              <a:t>(production of new body tissue.)</a:t>
            </a:r>
          </a:p>
        </p:txBody>
      </p:sp>
      <p:pic>
        <p:nvPicPr>
          <p:cNvPr id="3" name="Picture 2"/>
          <p:cNvPicPr>
            <a:picLocks noChangeAspect="1"/>
          </p:cNvPicPr>
          <p:nvPr/>
        </p:nvPicPr>
        <p:blipFill>
          <a:blip r:embed="rId2"/>
          <a:stretch>
            <a:fillRect/>
          </a:stretch>
        </p:blipFill>
        <p:spPr>
          <a:xfrm>
            <a:off x="791441" y="678873"/>
            <a:ext cx="3291841" cy="1995055"/>
          </a:xfrm>
          <a:prstGeom prst="rect">
            <a:avLst/>
          </a:prstGeom>
        </p:spPr>
      </p:pic>
    </p:spTree>
    <p:extLst>
      <p:ext uri="{BB962C8B-B14F-4D97-AF65-F5344CB8AC3E}">
        <p14:creationId xmlns:p14="http://schemas.microsoft.com/office/powerpoint/2010/main" val="1476556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solidFill>
            <a:schemeClr val="bg2"/>
          </a:solidFill>
          <a:ln>
            <a:noFill/>
          </a:ln>
          <a:effectLst/>
        </p:spPr>
      </p:sp>
      <p:sp>
        <p:nvSpPr>
          <p:cNvPr id="12" name="Rectangle 11">
            <a:extLst>
              <a:ext uri="{FF2B5EF4-FFF2-40B4-BE49-F238E27FC236}">
                <a16:creationId xmlns:a16="http://schemas.microsoft.com/office/drawing/2014/main" id="{901BF971-9E14-43CF-A805-E745DD230C5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022" y="237744"/>
            <a:ext cx="8791956" cy="6382512"/>
          </a:xfrm>
          <a:prstGeom prst="rect">
            <a:avLst/>
          </a:prstGeom>
          <a:solidFill>
            <a:schemeClr val="bg2"/>
          </a:solidFill>
          <a:ln w="6350" cap="flat" cmpd="sng" algn="ctr">
            <a:noFill/>
            <a:prstDash val="solid"/>
          </a:ln>
          <a:effectLst>
            <a:softEdge rad="0"/>
          </a:effectLst>
        </p:spPr>
      </p:sp>
      <p:sp>
        <p:nvSpPr>
          <p:cNvPr id="14" name="Rectangle 13">
            <a:extLst>
              <a:ext uri="{FF2B5EF4-FFF2-40B4-BE49-F238E27FC236}">
                <a16:creationId xmlns:a16="http://schemas.microsoft.com/office/drawing/2014/main" id="{3BE99D3F-C83E-422A-B9DF-76A54293A6C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8892" y="374904"/>
            <a:ext cx="8586216" cy="6108192"/>
          </a:xfrm>
          <a:prstGeom prst="rect">
            <a:avLst/>
          </a:prstGeom>
          <a:noFill/>
          <a:ln w="6350" cap="sq" cmpd="sng" algn="ctr">
            <a:solidFill>
              <a:schemeClr val="tx1">
                <a:lumMod val="75000"/>
                <a:lumOff val="25000"/>
              </a:schemeClr>
            </a:solidFill>
            <a:prstDash val="solid"/>
            <a:miter lim="800000"/>
          </a:ln>
          <a:effectLst/>
        </p:spPr>
      </p:sp>
      <p:sp useBgFill="1">
        <p:nvSpPr>
          <p:cNvPr id="16" name="Rectangle 15">
            <a:extLst>
              <a:ext uri="{FF2B5EF4-FFF2-40B4-BE49-F238E27FC236}">
                <a16:creationId xmlns:a16="http://schemas.microsoft.com/office/drawing/2014/main" id="{2EA0B76B-7793-4346-AAF3-0BEC24E54EA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p:cNvPicPr>
            <a:picLocks noChangeAspect="1"/>
          </p:cNvPicPr>
          <p:nvPr/>
        </p:nvPicPr>
        <p:blipFill rotWithShape="1">
          <a:blip r:embed="rId2"/>
          <a:srcRect l="8510" r="48510"/>
          <a:stretch/>
        </p:blipFill>
        <p:spPr>
          <a:xfrm>
            <a:off x="1" y="10"/>
            <a:ext cx="3059781" cy="6857990"/>
          </a:xfrm>
          <a:prstGeom prst="rect">
            <a:avLst/>
          </a:prstGeom>
        </p:spPr>
      </p:pic>
      <p:sp>
        <p:nvSpPr>
          <p:cNvPr id="18" name="Rectangle 17">
            <a:extLst>
              <a:ext uri="{FF2B5EF4-FFF2-40B4-BE49-F238E27FC236}">
                <a16:creationId xmlns:a16="http://schemas.microsoft.com/office/drawing/2014/main" id="{FDCC942F-4DE8-44CA-B824-B58DB17514A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19968" y="374904"/>
            <a:ext cx="5505117" cy="6108192"/>
          </a:xfrm>
          <a:prstGeom prst="rect">
            <a:avLst/>
          </a:prstGeom>
          <a:no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723894" y="642593"/>
            <a:ext cx="4710619" cy="1746504"/>
          </a:xfrm>
        </p:spPr>
        <p:txBody>
          <a:bodyPr vert="horz" lIns="91440" tIns="45720" rIns="91440" bIns="45720" rtlCol="0" anchor="ctr">
            <a:normAutofit/>
          </a:bodyPr>
          <a:lstStyle/>
          <a:p>
            <a:r>
              <a:rPr lang="en-US" sz="4400" dirty="0">
                <a:solidFill>
                  <a:schemeClr val="tx1">
                    <a:lumMod val="85000"/>
                    <a:lumOff val="15000"/>
                  </a:schemeClr>
                </a:solidFill>
              </a:rPr>
              <a:t>Peter Tripp &amp; Randy Gardner</a:t>
            </a:r>
          </a:p>
        </p:txBody>
      </p:sp>
      <p:sp>
        <p:nvSpPr>
          <p:cNvPr id="3" name="Content Placeholder 2"/>
          <p:cNvSpPr>
            <a:spLocks noGrp="1"/>
          </p:cNvSpPr>
          <p:nvPr>
            <p:ph sz="half" idx="1"/>
          </p:nvPr>
        </p:nvSpPr>
        <p:spPr>
          <a:xfrm>
            <a:off x="3723894" y="2386584"/>
            <a:ext cx="4710619" cy="3648456"/>
          </a:xfrm>
        </p:spPr>
        <p:txBody>
          <a:bodyPr vert="horz" lIns="91440" tIns="45720" rIns="91440" bIns="45720" rtlCol="0">
            <a:normAutofit/>
          </a:bodyPr>
          <a:lstStyle/>
          <a:p>
            <a:r>
              <a:rPr lang="en-US" dirty="0"/>
              <a:t>Let’s go back to the case studies of </a:t>
            </a:r>
            <a:r>
              <a:rPr lang="en-US" b="1" dirty="0"/>
              <a:t>Peter Tripp </a:t>
            </a:r>
            <a:r>
              <a:rPr lang="en-US" dirty="0"/>
              <a:t>and </a:t>
            </a:r>
            <a:r>
              <a:rPr lang="en-US" b="1" dirty="0"/>
              <a:t>Randy Gardner</a:t>
            </a:r>
            <a:r>
              <a:rPr lang="en-US" dirty="0"/>
              <a:t>.</a:t>
            </a:r>
          </a:p>
          <a:p>
            <a:r>
              <a:rPr lang="en-US" dirty="0"/>
              <a:t>Think carefully about the symptoms both Tripp and Gardner had during their sleep deprivation </a:t>
            </a:r>
            <a:r>
              <a:rPr lang="en-US" dirty="0" smtClean="0"/>
              <a:t>experiments </a:t>
            </a:r>
            <a:r>
              <a:rPr lang="mr-IN" dirty="0" smtClean="0"/>
              <a:t>–</a:t>
            </a:r>
            <a:r>
              <a:rPr lang="en-US" dirty="0" smtClean="0"/>
              <a:t> what were they?</a:t>
            </a:r>
            <a:endParaRPr lang="en-US" dirty="0"/>
          </a:p>
          <a:p>
            <a:r>
              <a:rPr lang="en-US" dirty="0"/>
              <a:t>List </a:t>
            </a:r>
            <a:r>
              <a:rPr lang="en-US" dirty="0" smtClean="0"/>
              <a:t>the symptoms </a:t>
            </a:r>
            <a:r>
              <a:rPr lang="en-US" dirty="0"/>
              <a:t>on your </a:t>
            </a:r>
            <a:r>
              <a:rPr lang="en-US" dirty="0" err="1" smtClean="0"/>
              <a:t>mindmap</a:t>
            </a:r>
            <a:r>
              <a:rPr lang="en-US" dirty="0" smtClean="0"/>
              <a:t> </a:t>
            </a:r>
            <a:r>
              <a:rPr lang="mr-IN" dirty="0" smtClean="0"/>
              <a:t>–</a:t>
            </a:r>
            <a:r>
              <a:rPr lang="en-US" dirty="0" smtClean="0"/>
              <a:t> try and explain them according to the restoration theory. Explain </a:t>
            </a:r>
            <a:r>
              <a:rPr lang="en-US" dirty="0"/>
              <a:t>whether you think </a:t>
            </a:r>
            <a:r>
              <a:rPr lang="en-US" dirty="0" smtClean="0"/>
              <a:t>these case studies </a:t>
            </a:r>
            <a:r>
              <a:rPr lang="en-US" b="1" dirty="0"/>
              <a:t>confirm </a:t>
            </a:r>
            <a:r>
              <a:rPr lang="en-US" dirty="0"/>
              <a:t>or </a:t>
            </a:r>
            <a:r>
              <a:rPr lang="en-US" b="1" dirty="0"/>
              <a:t>go against</a:t>
            </a:r>
            <a:r>
              <a:rPr lang="en-US" dirty="0"/>
              <a:t> the restoration theory of sleep</a:t>
            </a:r>
          </a:p>
        </p:txBody>
      </p:sp>
    </p:spTree>
    <p:extLst>
      <p:ext uri="{BB962C8B-B14F-4D97-AF65-F5344CB8AC3E}">
        <p14:creationId xmlns:p14="http://schemas.microsoft.com/office/powerpoint/2010/main" val="12674237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740A66F-3ADD-4839-8B09-009CB85FD1D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2"/>
          <a:srcRect l="32884" r="32383" b="-1"/>
          <a:stretch/>
        </p:blipFill>
        <p:spPr>
          <a:xfrm>
            <a:off x="6009774" y="10"/>
            <a:ext cx="3134226" cy="6857990"/>
          </a:xfrm>
          <a:prstGeom prst="rect">
            <a:avLst/>
          </a:prstGeom>
        </p:spPr>
      </p:pic>
      <p:sp>
        <p:nvSpPr>
          <p:cNvPr id="19" name="Rectangle 18">
            <a:extLst>
              <a:ext uri="{FF2B5EF4-FFF2-40B4-BE49-F238E27FC236}">
                <a16:creationId xmlns:a16="http://schemas.microsoft.com/office/drawing/2014/main" id="{07DC2E2C-0686-4A5F-ACCB-AD01FD9EF9F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1164" y="374904"/>
            <a:ext cx="5505117" cy="6108192"/>
          </a:xfrm>
          <a:prstGeom prst="rect">
            <a:avLst/>
          </a:prstGeom>
          <a:noFill/>
          <a:ln w="635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51510" y="642593"/>
            <a:ext cx="4711446" cy="1744183"/>
          </a:xfrm>
        </p:spPr>
        <p:txBody>
          <a:bodyPr>
            <a:normAutofit/>
          </a:bodyPr>
          <a:lstStyle/>
          <a:p>
            <a:r>
              <a:rPr lang="en-US" sz="3400" dirty="0"/>
              <a:t>For example your </a:t>
            </a:r>
            <a:r>
              <a:rPr lang="en-US" sz="3400" dirty="0" err="1"/>
              <a:t>mindmap</a:t>
            </a:r>
            <a:r>
              <a:rPr lang="en-US" sz="3400" dirty="0"/>
              <a:t> might say something like</a:t>
            </a:r>
            <a:r>
              <a:rPr lang="mr-IN" sz="3400" dirty="0"/>
              <a:t>…</a:t>
            </a:r>
            <a:endParaRPr lang="en-US" sz="3400" dirty="0"/>
          </a:p>
        </p:txBody>
      </p:sp>
      <p:sp>
        <p:nvSpPr>
          <p:cNvPr id="10" name="Content Placeholder 9"/>
          <p:cNvSpPr>
            <a:spLocks noGrp="1"/>
          </p:cNvSpPr>
          <p:nvPr>
            <p:ph idx="1"/>
          </p:nvPr>
        </p:nvSpPr>
        <p:spPr>
          <a:xfrm>
            <a:off x="651510" y="2386584"/>
            <a:ext cx="4711446" cy="3648456"/>
          </a:xfrm>
        </p:spPr>
        <p:txBody>
          <a:bodyPr>
            <a:normAutofit/>
          </a:bodyPr>
          <a:lstStyle/>
          <a:p>
            <a:pPr fontAlgn="base"/>
            <a:r>
              <a:rPr lang="en-US" sz="1700" dirty="0"/>
              <a:t>“American DJ Peter Tripp stayed awake for 201 hours for charity. 3 days into the experiment Tripp became abusive, and after 5 days he began to hallucinate. This suggests that sleep does have a restorative function as without it Tripp’s body began to degrade.</a:t>
            </a:r>
          </a:p>
          <a:p>
            <a:pPr fontAlgn="base"/>
            <a:r>
              <a:rPr lang="en-US" sz="1700" dirty="0"/>
              <a:t>However, an American student Randy Gardner stayed awake for 260 hours and suffered no ill effects. This disputes the restoration theory because Gardner went without sleep for 11 days and still didn’t need ‘restoring’.”</a:t>
            </a:r>
          </a:p>
        </p:txBody>
      </p:sp>
    </p:spTree>
    <p:extLst>
      <p:ext uri="{BB962C8B-B14F-4D97-AF65-F5344CB8AC3E}">
        <p14:creationId xmlns:p14="http://schemas.microsoft.com/office/powerpoint/2010/main" val="4561185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solidFill>
            <a:schemeClr val="bg2"/>
          </a:solidFill>
          <a:ln>
            <a:noFill/>
          </a:ln>
          <a:effectLst/>
        </p:spPr>
      </p:sp>
      <p:sp>
        <p:nvSpPr>
          <p:cNvPr id="13" name="Rectangle 12">
            <a:extLst>
              <a:ext uri="{FF2B5EF4-FFF2-40B4-BE49-F238E27FC236}">
                <a16:creationId xmlns:a16="http://schemas.microsoft.com/office/drawing/2014/main" id="{CF676C5D-39FB-47FA-8E32-DBC5B5CBA0B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022" y="237744"/>
            <a:ext cx="8791956" cy="6382512"/>
          </a:xfrm>
          <a:prstGeom prst="rect">
            <a:avLst/>
          </a:prstGeom>
          <a:solidFill>
            <a:schemeClr val="bg2"/>
          </a:solidFill>
          <a:ln w="6350" cap="flat" cmpd="sng" algn="ctr">
            <a:noFill/>
            <a:prstDash val="solid"/>
          </a:ln>
          <a:effectLst>
            <a:softEdge rad="0"/>
          </a:effectLst>
        </p:spPr>
      </p:sp>
      <p:sp>
        <p:nvSpPr>
          <p:cNvPr id="15" name="Rectangle 14">
            <a:extLst>
              <a:ext uri="{FF2B5EF4-FFF2-40B4-BE49-F238E27FC236}">
                <a16:creationId xmlns:a16="http://schemas.microsoft.com/office/drawing/2014/main" id="{15309DCE-22F9-498E-B635-F2848115997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8892" y="374904"/>
            <a:ext cx="8586216" cy="6108192"/>
          </a:xfrm>
          <a:prstGeom prst="rect">
            <a:avLst/>
          </a:prstGeom>
          <a:noFill/>
          <a:ln w="6350" cap="sq" cmpd="sng" algn="ctr">
            <a:solidFill>
              <a:schemeClr val="tx1">
                <a:lumMod val="75000"/>
                <a:lumOff val="25000"/>
              </a:schemeClr>
            </a:solidFill>
            <a:prstDash val="solid"/>
            <a:miter lim="800000"/>
          </a:ln>
          <a:effectLst/>
        </p:spPr>
      </p:sp>
      <p:pic>
        <p:nvPicPr>
          <p:cNvPr id="6" name="Content Placeholder 5"/>
          <p:cNvPicPr>
            <a:picLocks noGrp="1" noChangeAspect="1"/>
          </p:cNvPicPr>
          <p:nvPr>
            <p:ph sz="half" idx="2"/>
          </p:nvPr>
        </p:nvPicPr>
        <p:blipFill>
          <a:blip r:embed="rId3"/>
          <a:stretch>
            <a:fillRect/>
          </a:stretch>
        </p:blipFill>
        <p:spPr>
          <a:xfrm>
            <a:off x="586539" y="881064"/>
            <a:ext cx="3984575" cy="5059777"/>
          </a:xfrm>
          <a:prstGeom prst="rect">
            <a:avLst/>
          </a:prstGeom>
        </p:spPr>
      </p:pic>
      <p:sp>
        <p:nvSpPr>
          <p:cNvPr id="2" name="Title 1"/>
          <p:cNvSpPr>
            <a:spLocks noGrp="1"/>
          </p:cNvSpPr>
          <p:nvPr>
            <p:ph type="title"/>
          </p:nvPr>
        </p:nvSpPr>
        <p:spPr>
          <a:xfrm>
            <a:off x="4934587" y="727627"/>
            <a:ext cx="3718165" cy="1645920"/>
          </a:xfrm>
        </p:spPr>
        <p:txBody>
          <a:bodyPr vert="horz" lIns="91440" tIns="45720" rIns="91440" bIns="45720" rtlCol="0" anchor="ctr">
            <a:normAutofit/>
          </a:bodyPr>
          <a:lstStyle/>
          <a:p>
            <a:r>
              <a:rPr lang="en-US" sz="4100" dirty="0">
                <a:solidFill>
                  <a:schemeClr val="tx1">
                    <a:lumMod val="85000"/>
                    <a:lumOff val="15000"/>
                  </a:schemeClr>
                </a:solidFill>
              </a:rPr>
              <a:t>Remember the poor rats?</a:t>
            </a:r>
          </a:p>
        </p:txBody>
      </p:sp>
      <p:sp>
        <p:nvSpPr>
          <p:cNvPr id="4" name="Content Placeholder 3"/>
          <p:cNvSpPr>
            <a:spLocks noGrp="1"/>
          </p:cNvSpPr>
          <p:nvPr>
            <p:ph sz="half" idx="1"/>
          </p:nvPr>
        </p:nvSpPr>
        <p:spPr>
          <a:xfrm>
            <a:off x="4934587" y="2538919"/>
            <a:ext cx="3718166" cy="3496120"/>
          </a:xfrm>
        </p:spPr>
        <p:txBody>
          <a:bodyPr vert="horz" lIns="91440" tIns="45720" rIns="91440" bIns="45720" rtlCol="0">
            <a:normAutofit lnSpcReduction="10000"/>
          </a:bodyPr>
          <a:lstStyle/>
          <a:p>
            <a:r>
              <a:rPr lang="en-US" dirty="0" err="1" smtClean="0"/>
              <a:t>Zager</a:t>
            </a:r>
            <a:r>
              <a:rPr lang="en-US" dirty="0" smtClean="0"/>
              <a:t> et al (2007) deprived their lab rats of sleep.</a:t>
            </a:r>
          </a:p>
          <a:p>
            <a:r>
              <a:rPr lang="en-US" dirty="0"/>
              <a:t>Rats kept awake indefinitely </a:t>
            </a:r>
            <a:r>
              <a:rPr lang="en-US" dirty="0" smtClean="0"/>
              <a:t>developed </a:t>
            </a:r>
            <a:r>
              <a:rPr lang="en-US" b="1" dirty="0"/>
              <a:t>skin lesions</a:t>
            </a:r>
            <a:r>
              <a:rPr lang="en-US" dirty="0"/>
              <a:t>, </a:t>
            </a:r>
            <a:r>
              <a:rPr lang="en-US" b="1" dirty="0"/>
              <a:t>loss of body mass</a:t>
            </a:r>
            <a:r>
              <a:rPr lang="en-US" dirty="0"/>
              <a:t>, </a:t>
            </a:r>
            <a:r>
              <a:rPr lang="en-US" b="1" dirty="0"/>
              <a:t>hypothermia</a:t>
            </a:r>
            <a:r>
              <a:rPr lang="en-US" dirty="0"/>
              <a:t> and eventually, </a:t>
            </a:r>
            <a:r>
              <a:rPr lang="en-US" b="1" dirty="0"/>
              <a:t>fatal </a:t>
            </a:r>
            <a:r>
              <a:rPr lang="en-US" b="1" dirty="0" smtClean="0"/>
              <a:t>sepsis </a:t>
            </a:r>
            <a:r>
              <a:rPr lang="mr-IN" dirty="0" smtClean="0"/>
              <a:t>–</a:t>
            </a:r>
            <a:r>
              <a:rPr lang="en-US" dirty="0" smtClean="0"/>
              <a:t> it </a:t>
            </a:r>
            <a:r>
              <a:rPr lang="en-US" b="1" dirty="0" smtClean="0"/>
              <a:t>killed them</a:t>
            </a:r>
            <a:r>
              <a:rPr lang="en-US" dirty="0" smtClean="0"/>
              <a:t>.</a:t>
            </a:r>
          </a:p>
          <a:p>
            <a:r>
              <a:rPr lang="en-US" dirty="0" smtClean="0"/>
              <a:t>This is evidence for the restoration theory. Lack of sleep damaged the rats’ immune system </a:t>
            </a:r>
            <a:r>
              <a:rPr lang="mr-IN" dirty="0" smtClean="0"/>
              <a:t>–</a:t>
            </a:r>
            <a:r>
              <a:rPr lang="en-US" dirty="0" smtClean="0"/>
              <a:t> they could not repair their own bodies.</a:t>
            </a:r>
          </a:p>
          <a:p>
            <a:endParaRPr lang="en-US" dirty="0"/>
          </a:p>
        </p:txBody>
      </p:sp>
    </p:spTree>
    <p:extLst>
      <p:ext uri="{BB962C8B-B14F-4D97-AF65-F5344CB8AC3E}">
        <p14:creationId xmlns:p14="http://schemas.microsoft.com/office/powerpoint/2010/main" val="1299865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72717" y="2078182"/>
            <a:ext cx="6803136" cy="3214254"/>
          </a:xfrm>
        </p:spPr>
        <p:txBody>
          <a:bodyPr/>
          <a:lstStyle/>
          <a:p>
            <a:r>
              <a:rPr lang="en-GB" sz="2800" dirty="0" smtClean="0"/>
              <a:t>Add information about </a:t>
            </a:r>
            <a:r>
              <a:rPr lang="en-GB" sz="2800" dirty="0" err="1" smtClean="0"/>
              <a:t>Zager’s</a:t>
            </a:r>
            <a:r>
              <a:rPr lang="en-GB" sz="2800" dirty="0" smtClean="0"/>
              <a:t> sleep deprived rats to your </a:t>
            </a:r>
            <a:r>
              <a:rPr lang="en-GB" sz="2800" dirty="0" err="1" smtClean="0"/>
              <a:t>mindmap</a:t>
            </a:r>
            <a:r>
              <a:rPr lang="en-GB" sz="2800" dirty="0" smtClean="0"/>
              <a:t>, then complete task one on page 19 of the booklet to learn more about the strengths and weaknesses of the theory</a:t>
            </a:r>
            <a:endParaRPr lang="en-GB" sz="2800" dirty="0"/>
          </a:p>
        </p:txBody>
      </p:sp>
    </p:spTree>
    <p:extLst>
      <p:ext uri="{BB962C8B-B14F-4D97-AF65-F5344CB8AC3E}">
        <p14:creationId xmlns:p14="http://schemas.microsoft.com/office/powerpoint/2010/main" val="2032867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For each of the </a:t>
            </a:r>
            <a:r>
              <a:rPr lang="en-GB" sz="3200" smtClean="0"/>
              <a:t>following slides, </a:t>
            </a:r>
            <a:r>
              <a:rPr lang="en-GB" sz="3200" dirty="0" smtClean="0"/>
              <a:t>decide whether the evidence supports or goes against the restoration theory</a:t>
            </a:r>
            <a:endParaRPr lang="en-GB" sz="3200" dirty="0"/>
          </a:p>
        </p:txBody>
      </p:sp>
      <p:sp>
        <p:nvSpPr>
          <p:cNvPr id="3" name="Text Placeholder 2"/>
          <p:cNvSpPr>
            <a:spLocks noGrp="1"/>
          </p:cNvSpPr>
          <p:nvPr>
            <p:ph type="body" idx="1"/>
          </p:nvPr>
        </p:nvSpPr>
        <p:spPr/>
        <p:txBody>
          <a:bodyPr/>
          <a:lstStyle/>
          <a:p>
            <a:r>
              <a:rPr lang="en-GB" dirty="0" smtClean="0"/>
              <a:t>Add each one to your </a:t>
            </a:r>
            <a:r>
              <a:rPr lang="en-GB" dirty="0" err="1" smtClean="0"/>
              <a:t>mindmap</a:t>
            </a:r>
            <a:endParaRPr lang="en-GB" dirty="0"/>
          </a:p>
        </p:txBody>
      </p:sp>
    </p:spTree>
    <p:extLst>
      <p:ext uri="{BB962C8B-B14F-4D97-AF65-F5344CB8AC3E}">
        <p14:creationId xmlns:p14="http://schemas.microsoft.com/office/powerpoint/2010/main" val="2896896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gn="ctr"/>
            <a:r>
              <a:rPr lang="en-GB" altLang="en-US" dirty="0" smtClean="0">
                <a:cs typeface="Arial" panose="020B0604020202020204" pitchFamily="34" charset="0"/>
              </a:rPr>
              <a:t>Horne (1988) suggests:</a:t>
            </a:r>
            <a:endParaRPr lang="en-US" altLang="en-US" dirty="0" smtClean="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96497771"/>
              </p:ext>
            </p:extLst>
          </p:nvPr>
        </p:nvGraphicFramePr>
        <p:xfrm>
          <a:off x="731838" y="2103438"/>
          <a:ext cx="7680326" cy="4184666"/>
        </p:xfrm>
        <a:graphic>
          <a:graphicData uri="http://schemas.openxmlformats.org/drawingml/2006/table">
            <a:tbl>
              <a:tblPr firstRow="1" bandRow="1">
                <a:tableStyleId>{5C22544A-7EE6-4342-B048-85BDC9FD1C3A}</a:tableStyleId>
              </a:tblPr>
              <a:tblGrid>
                <a:gridCol w="3840163">
                  <a:extLst>
                    <a:ext uri="{9D8B030D-6E8A-4147-A177-3AD203B41FA5}">
                      <a16:colId xmlns:a16="http://schemas.microsoft.com/office/drawing/2014/main" val="20000"/>
                    </a:ext>
                  </a:extLst>
                </a:gridCol>
                <a:gridCol w="3840163">
                  <a:extLst>
                    <a:ext uri="{9D8B030D-6E8A-4147-A177-3AD203B41FA5}">
                      <a16:colId xmlns:a16="http://schemas.microsoft.com/office/drawing/2014/main" val="20001"/>
                    </a:ext>
                  </a:extLst>
                </a:gridCol>
              </a:tblGrid>
              <a:tr h="94934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2400" b="1" i="0" dirty="0" smtClean="0">
                          <a:latin typeface="+mn-lt"/>
                          <a:ea typeface="MS PGothic" charset="0"/>
                          <a:cs typeface="Arial" charset="0"/>
                        </a:rPr>
                        <a:t>Core</a:t>
                      </a:r>
                      <a:r>
                        <a:rPr lang="en-GB" sz="2400" b="1" i="0" baseline="0" dirty="0" smtClean="0">
                          <a:latin typeface="+mn-lt"/>
                          <a:ea typeface="MS PGothic" charset="0"/>
                          <a:cs typeface="Arial" charset="0"/>
                        </a:rPr>
                        <a:t> Sleep</a:t>
                      </a:r>
                      <a:endParaRPr lang="en-GB" sz="2400" b="1" i="0" dirty="0" smtClean="0">
                        <a:latin typeface="+mn-lt"/>
                        <a:ea typeface="MS PGothic" charset="0"/>
                        <a:cs typeface="Arial" charset="0"/>
                      </a:endParaRPr>
                    </a:p>
                    <a:p>
                      <a:pPr algn="ctr"/>
                      <a:endParaRPr lang="en-US" sz="2400" dirty="0">
                        <a:latin typeface="+mn-lt"/>
                      </a:endParaRPr>
                    </a:p>
                  </a:txBody>
                  <a:tcPr marL="85867" marR="85867" marT="45710" marB="45710"/>
                </a:tc>
                <a:tc>
                  <a:txBody>
                    <a:bodyPr/>
                    <a:lstStyle/>
                    <a:p>
                      <a:pPr algn="ctr"/>
                      <a:r>
                        <a:rPr lang="en-GB" altLang="ja-JP" sz="2400" b="1" i="0" dirty="0" smtClean="0">
                          <a:latin typeface="+mn-lt"/>
                          <a:ea typeface="MS PGothic" charset="0"/>
                          <a:cs typeface="Arial" charset="0"/>
                        </a:rPr>
                        <a:t>Optional</a:t>
                      </a:r>
                      <a:r>
                        <a:rPr lang="en-GB" altLang="ja-JP" sz="2400" b="1" i="0" baseline="0" dirty="0" smtClean="0">
                          <a:latin typeface="+mn-lt"/>
                          <a:ea typeface="MS PGothic" charset="0"/>
                          <a:cs typeface="Arial" charset="0"/>
                        </a:rPr>
                        <a:t> Sleep</a:t>
                      </a:r>
                      <a:endParaRPr lang="en-US" sz="2400" i="0" dirty="0">
                        <a:latin typeface="+mn-lt"/>
                      </a:endParaRPr>
                    </a:p>
                  </a:txBody>
                  <a:tcPr marL="85867" marR="85867" marT="45710" marB="45710"/>
                </a:tc>
                <a:extLst>
                  <a:ext uri="{0D108BD9-81ED-4DB2-BD59-A6C34878D82A}">
                    <a16:rowId xmlns:a16="http://schemas.microsoft.com/office/drawing/2014/main" val="10000"/>
                  </a:ext>
                </a:extLst>
              </a:tr>
              <a:tr h="94934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400" dirty="0" smtClean="0">
                          <a:latin typeface="+mn-lt"/>
                          <a:ea typeface="MS PGothic" charset="0"/>
                          <a:cs typeface="Arial" charset="0"/>
                        </a:rPr>
                        <a:t>Stage 4 and REM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2400" dirty="0">
                        <a:latin typeface="+mn-lt"/>
                      </a:endParaRPr>
                    </a:p>
                  </a:txBody>
                  <a:tcPr marL="85867" marR="85867" marT="45710" marB="45710"/>
                </a:tc>
                <a:tc>
                  <a:txBody>
                    <a:bodyPr/>
                    <a:lstStyle/>
                    <a:p>
                      <a:r>
                        <a:rPr lang="en-GB" sz="2400" dirty="0" smtClean="0">
                          <a:latin typeface="+mn-lt"/>
                          <a:ea typeface="MS PGothic" charset="0"/>
                          <a:cs typeface="Arial" charset="0"/>
                        </a:rPr>
                        <a:t>Stages 1-3 NREM sleep </a:t>
                      </a:r>
                      <a:endParaRPr lang="en-US" sz="2400" dirty="0">
                        <a:latin typeface="+mn-lt"/>
                      </a:endParaRPr>
                    </a:p>
                  </a:txBody>
                  <a:tcPr marL="85867" marR="85867" marT="45710" marB="45710"/>
                </a:tc>
                <a:extLst>
                  <a:ext uri="{0D108BD9-81ED-4DB2-BD59-A6C34878D82A}">
                    <a16:rowId xmlns:a16="http://schemas.microsoft.com/office/drawing/2014/main" val="10001"/>
                  </a:ext>
                </a:extLst>
              </a:tr>
              <a:tr h="202460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400" dirty="0" smtClean="0">
                          <a:latin typeface="+mn-lt"/>
                          <a:ea typeface="MS PGothic" charset="0"/>
                          <a:cs typeface="Arial" charset="0"/>
                        </a:rPr>
                        <a:t>During REM, sleep repairs the brain for vital functioning.</a:t>
                      </a:r>
                    </a:p>
                    <a:p>
                      <a:endParaRPr lang="en-US" sz="2400" dirty="0">
                        <a:latin typeface="+mn-lt"/>
                      </a:endParaRPr>
                    </a:p>
                  </a:txBody>
                  <a:tcPr marL="85867" marR="85867" marT="45710" marB="45710"/>
                </a:tc>
                <a:tc>
                  <a:txBody>
                    <a:bodyPr/>
                    <a:lstStyle/>
                    <a:p>
                      <a:r>
                        <a:rPr lang="en-GB" sz="2400" dirty="0" smtClean="0">
                          <a:latin typeface="+mn-lt"/>
                          <a:ea typeface="MS PGothic" charset="0"/>
                          <a:cs typeface="Arial" charset="0"/>
                        </a:rPr>
                        <a:t>Restoration that takes place during optional sleep can occur just as readily in </a:t>
                      </a:r>
                      <a:r>
                        <a:rPr lang="en-GB" sz="2400" b="1" dirty="0" smtClean="0">
                          <a:latin typeface="+mn-lt"/>
                          <a:ea typeface="MS PGothic" charset="0"/>
                          <a:cs typeface="Arial" charset="0"/>
                        </a:rPr>
                        <a:t>wakeful</a:t>
                      </a:r>
                      <a:r>
                        <a:rPr lang="en-GB" sz="2400" b="1" baseline="0" dirty="0" smtClean="0">
                          <a:latin typeface="+mn-lt"/>
                          <a:ea typeface="MS PGothic" charset="0"/>
                          <a:cs typeface="Arial" charset="0"/>
                        </a:rPr>
                        <a:t> rest</a:t>
                      </a:r>
                      <a:r>
                        <a:rPr lang="en-GB" sz="2400" b="0" baseline="0" dirty="0" smtClean="0">
                          <a:latin typeface="+mn-lt"/>
                          <a:ea typeface="MS PGothic" charset="0"/>
                          <a:cs typeface="Arial" charset="0"/>
                        </a:rPr>
                        <a:t> – so what’s the point of sleeping?</a:t>
                      </a:r>
                      <a:endParaRPr lang="en-GB" sz="2400" b="1" dirty="0" smtClean="0">
                        <a:latin typeface="+mn-lt"/>
                        <a:ea typeface="MS PGothic" charset="0"/>
                        <a:cs typeface="Arial" charset="0"/>
                      </a:endParaRPr>
                    </a:p>
                  </a:txBody>
                  <a:tcPr marL="85867" marR="85867" marT="45710" marB="4571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867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gn="ctr"/>
            <a:r>
              <a:rPr lang="en-GB" altLang="en-US" dirty="0" smtClean="0"/>
              <a:t>What happens with no REM sleep?</a:t>
            </a:r>
          </a:p>
        </p:txBody>
      </p:sp>
      <p:sp>
        <p:nvSpPr>
          <p:cNvPr id="3" name="Content Placeholder 2"/>
          <p:cNvSpPr>
            <a:spLocks noGrp="1"/>
          </p:cNvSpPr>
          <p:nvPr>
            <p:ph idx="1"/>
          </p:nvPr>
        </p:nvSpPr>
        <p:spPr/>
        <p:txBody>
          <a:bodyPr>
            <a:normAutofit/>
          </a:bodyPr>
          <a:lstStyle/>
          <a:p>
            <a:pPr>
              <a:defRPr/>
            </a:pPr>
            <a:r>
              <a:rPr lang="en-GB" sz="2800" b="1" dirty="0" err="1" smtClean="0"/>
              <a:t>Lavie</a:t>
            </a:r>
            <a:r>
              <a:rPr lang="en-GB" sz="2800" b="1" dirty="0" smtClean="0"/>
              <a:t> et al</a:t>
            </a:r>
            <a:r>
              <a:rPr lang="en-GB" sz="2800" dirty="0" smtClean="0"/>
              <a:t> (1984) studied a 20 year old individual whose head had been injured by shrapnel</a:t>
            </a:r>
          </a:p>
          <a:p>
            <a:pPr>
              <a:defRPr/>
            </a:pPr>
            <a:r>
              <a:rPr lang="en-GB" sz="2800" dirty="0" smtClean="0"/>
              <a:t>He was no longer able to experience REM sleep</a:t>
            </a:r>
          </a:p>
          <a:p>
            <a:pPr>
              <a:defRPr/>
            </a:pPr>
            <a:r>
              <a:rPr lang="en-GB" sz="2800" dirty="0" smtClean="0"/>
              <a:t>He had </a:t>
            </a:r>
            <a:r>
              <a:rPr lang="en-GB" sz="2800" b="1" dirty="0" smtClean="0"/>
              <a:t>no ill effects</a:t>
            </a:r>
            <a:r>
              <a:rPr lang="en-GB" sz="2800" dirty="0" smtClean="0"/>
              <a:t>. He completed his education and practiced Law at university.</a:t>
            </a:r>
            <a:endParaRPr lang="en-GB" sz="2800" dirty="0"/>
          </a:p>
        </p:txBody>
      </p:sp>
    </p:spTree>
    <p:extLst>
      <p:ext uri="{BB962C8B-B14F-4D97-AF65-F5344CB8AC3E}">
        <p14:creationId xmlns:p14="http://schemas.microsoft.com/office/powerpoint/2010/main" val="1874076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algn="ctr"/>
            <a:r>
              <a:rPr lang="en-GB" altLang="en-US" dirty="0" smtClean="0"/>
              <a:t>Do we sleep more after exercise?</a:t>
            </a:r>
          </a:p>
        </p:txBody>
      </p:sp>
      <p:sp>
        <p:nvSpPr>
          <p:cNvPr id="21507" name="Content Placeholder 2"/>
          <p:cNvSpPr>
            <a:spLocks noGrp="1"/>
          </p:cNvSpPr>
          <p:nvPr>
            <p:ph sz="quarter" idx="1"/>
          </p:nvPr>
        </p:nvSpPr>
        <p:spPr>
          <a:xfrm>
            <a:off x="731520" y="2299854"/>
            <a:ext cx="7680960" cy="3735185"/>
          </a:xfrm>
        </p:spPr>
        <p:txBody>
          <a:bodyPr>
            <a:normAutofit/>
          </a:bodyPr>
          <a:lstStyle/>
          <a:p>
            <a:r>
              <a:rPr lang="en-GB" altLang="en-US" sz="2400" b="1" dirty="0" smtClean="0"/>
              <a:t>Shapiro et al (1981)</a:t>
            </a:r>
            <a:r>
              <a:rPr lang="en-GB" altLang="en-US" sz="2400" dirty="0" smtClean="0"/>
              <a:t> researched marathon runners – they slept for about an hour more for two nights in a row. SWS increased.</a:t>
            </a:r>
          </a:p>
          <a:p>
            <a:endParaRPr lang="en-GB" altLang="en-US" sz="2400" dirty="0" smtClean="0"/>
          </a:p>
          <a:p>
            <a:r>
              <a:rPr lang="en-GB" altLang="en-US" sz="2400" b="1" dirty="0" smtClean="0"/>
              <a:t>Horne and </a:t>
            </a:r>
            <a:r>
              <a:rPr lang="en-GB" altLang="en-US" sz="2400" b="1" dirty="0" err="1" smtClean="0"/>
              <a:t>Minard</a:t>
            </a:r>
            <a:r>
              <a:rPr lang="en-GB" altLang="en-US" sz="2400" b="1" dirty="0" smtClean="0"/>
              <a:t> (1985) </a:t>
            </a:r>
            <a:r>
              <a:rPr lang="en-GB" altLang="en-US" sz="2400" dirty="0" smtClean="0"/>
              <a:t>– put participants through exhausting tasks – they went to sleep quicker but </a:t>
            </a:r>
            <a:r>
              <a:rPr lang="en-GB" altLang="en-US" sz="2400" b="1" dirty="0" smtClean="0"/>
              <a:t>did not sleep for longer, </a:t>
            </a:r>
            <a:r>
              <a:rPr lang="en-GB" altLang="en-US" sz="2400" dirty="0" smtClean="0"/>
              <a:t>unlike in Shapiro’s study</a:t>
            </a:r>
            <a:endParaRPr lang="en-GB" altLang="en-US" sz="2400" b="1" dirty="0" smtClean="0"/>
          </a:p>
        </p:txBody>
      </p:sp>
    </p:spTree>
    <p:extLst>
      <p:ext uri="{BB962C8B-B14F-4D97-AF65-F5344CB8AC3E}">
        <p14:creationId xmlns:p14="http://schemas.microsoft.com/office/powerpoint/2010/main" val="1890224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a:bodyPr>
          <a:lstStyle/>
          <a:p>
            <a:pPr algn="ctr"/>
            <a:r>
              <a:rPr lang="en-GB" altLang="en-US" dirty="0" smtClean="0"/>
              <a:t>Do we make new proteins during sleep?</a:t>
            </a:r>
          </a:p>
        </p:txBody>
      </p:sp>
      <p:sp>
        <p:nvSpPr>
          <p:cNvPr id="22531" name="Content Placeholder 2"/>
          <p:cNvSpPr>
            <a:spLocks noGrp="1"/>
          </p:cNvSpPr>
          <p:nvPr>
            <p:ph idx="1"/>
          </p:nvPr>
        </p:nvSpPr>
        <p:spPr/>
        <p:txBody>
          <a:bodyPr>
            <a:normAutofit fontScale="92500" lnSpcReduction="10000"/>
          </a:bodyPr>
          <a:lstStyle/>
          <a:p>
            <a:r>
              <a:rPr lang="en-GB" altLang="en-US" sz="2800" dirty="0" smtClean="0"/>
              <a:t>The restoration theory says neurotransmitters are made during sleep.</a:t>
            </a:r>
          </a:p>
          <a:p>
            <a:pPr>
              <a:buFont typeface="Monotype Sorts" charset="2"/>
              <a:buNone/>
            </a:pPr>
            <a:r>
              <a:rPr lang="en-GB" altLang="en-US" sz="2800" b="1" dirty="0" smtClean="0"/>
              <a:t>	</a:t>
            </a:r>
            <a:endParaRPr lang="en-GB" altLang="en-US" sz="2800" dirty="0" smtClean="0"/>
          </a:p>
          <a:p>
            <a:r>
              <a:rPr lang="en-GB" altLang="en-US" sz="2800" dirty="0" smtClean="0"/>
              <a:t>Horne (1988) notices that the amino acids which make up proteins are only available for 5 hours after a meal.</a:t>
            </a:r>
          </a:p>
          <a:p>
            <a:endParaRPr lang="en-GB" altLang="en-US" sz="2800" dirty="0" smtClean="0"/>
          </a:p>
          <a:p>
            <a:r>
              <a:rPr lang="en-GB" altLang="en-US" sz="2800" dirty="0" smtClean="0"/>
              <a:t>Therefore </a:t>
            </a:r>
            <a:r>
              <a:rPr lang="en-GB" altLang="en-US" sz="2800" b="1" dirty="0" smtClean="0"/>
              <a:t>protein synthesis</a:t>
            </a:r>
            <a:r>
              <a:rPr lang="en-GB" altLang="en-US" sz="2800" dirty="0" smtClean="0"/>
              <a:t>(making proteins) can not be possible during sleep.</a:t>
            </a:r>
          </a:p>
        </p:txBody>
      </p:sp>
    </p:spTree>
    <p:extLst>
      <p:ext uri="{BB962C8B-B14F-4D97-AF65-F5344CB8AC3E}">
        <p14:creationId xmlns:p14="http://schemas.microsoft.com/office/powerpoint/2010/main" val="1893644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D4D487C0-5910-4D77-AAC5-38583C39A45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C1AAB63-B4E2-446F-A7F3-0E3A1FCA507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3458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r="24832"/>
          <a:stretch/>
        </p:blipFill>
        <p:spPr>
          <a:xfrm>
            <a:off x="0" y="1338852"/>
            <a:ext cx="5027603" cy="4180296"/>
          </a:xfrm>
          <a:prstGeom prst="rect">
            <a:avLst/>
          </a:prstGeom>
        </p:spPr>
      </p:pic>
      <p:sp>
        <p:nvSpPr>
          <p:cNvPr id="22" name="Rectangle 21">
            <a:extLst>
              <a:ext uri="{FF2B5EF4-FFF2-40B4-BE49-F238E27FC236}">
                <a16:creationId xmlns:a16="http://schemas.microsoft.com/office/drawing/2014/main" id="{6CAEACF9-5825-43E0-B0F8-797C142C2F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95592" y="374904"/>
            <a:ext cx="3669516" cy="6108192"/>
          </a:xfrm>
          <a:prstGeom prst="rect">
            <a:avLst/>
          </a:prstGeom>
          <a:noFill/>
          <a:ln w="6350" cap="sq" cmpd="sng" algn="ctr">
            <a:solidFill>
              <a:schemeClr val="tx1">
                <a:lumMod val="75000"/>
                <a:lumOff val="25000"/>
              </a:schemeClr>
            </a:solidFill>
            <a:prstDash val="solid"/>
            <a:miter lim="800000"/>
          </a:ln>
          <a:effectLst/>
        </p:spPr>
      </p:sp>
      <p:sp>
        <p:nvSpPr>
          <p:cNvPr id="2" name="Title 1"/>
          <p:cNvSpPr>
            <a:spLocks noGrp="1"/>
          </p:cNvSpPr>
          <p:nvPr>
            <p:ph type="title"/>
          </p:nvPr>
        </p:nvSpPr>
        <p:spPr>
          <a:xfrm>
            <a:off x="5410200" y="642594"/>
            <a:ext cx="3242552" cy="1371600"/>
          </a:xfrm>
        </p:spPr>
        <p:txBody>
          <a:bodyPr>
            <a:normAutofit/>
          </a:bodyPr>
          <a:lstStyle/>
          <a:p>
            <a:r>
              <a:rPr lang="en-US" dirty="0"/>
              <a:t>Theories of Sleep</a:t>
            </a:r>
          </a:p>
        </p:txBody>
      </p:sp>
      <p:sp>
        <p:nvSpPr>
          <p:cNvPr id="3" name="Content Placeholder 2"/>
          <p:cNvSpPr>
            <a:spLocks noGrp="1"/>
          </p:cNvSpPr>
          <p:nvPr>
            <p:ph idx="1"/>
          </p:nvPr>
        </p:nvSpPr>
        <p:spPr>
          <a:xfrm>
            <a:off x="5410200" y="2103120"/>
            <a:ext cx="3242553" cy="4179346"/>
          </a:xfrm>
        </p:spPr>
        <p:txBody>
          <a:bodyPr>
            <a:normAutofit fontScale="92500" lnSpcReduction="20000"/>
          </a:bodyPr>
          <a:lstStyle/>
          <a:p>
            <a:r>
              <a:rPr lang="en-US" dirty="0" smtClean="0"/>
              <a:t>We already know that our </a:t>
            </a:r>
            <a:r>
              <a:rPr lang="en-US" dirty="0"/>
              <a:t>brain is very active when we are asleep and all our vital organs are still ticking away - digesting food, helping us breathe and pumping our blood around our body, </a:t>
            </a:r>
            <a:endParaRPr lang="en-US" dirty="0" smtClean="0"/>
          </a:p>
          <a:p>
            <a:r>
              <a:rPr lang="en-US" dirty="0" smtClean="0"/>
              <a:t>We don’t ‘shut down</a:t>
            </a:r>
            <a:r>
              <a:rPr lang="en-US" dirty="0"/>
              <a:t>’ for the night. Sleep also leaves us very vulnerable to predators, so </a:t>
            </a:r>
            <a:r>
              <a:rPr lang="en-US" dirty="0" smtClean="0"/>
              <a:t>psychologists have asked </a:t>
            </a:r>
            <a:r>
              <a:rPr lang="mr-IN" dirty="0" smtClean="0"/>
              <a:t>–</a:t>
            </a:r>
            <a:r>
              <a:rPr lang="en-US" dirty="0" smtClean="0"/>
              <a:t> what’s the point?  Why do we become unconscious? </a:t>
            </a:r>
            <a:r>
              <a:rPr lang="en-US" b="1" dirty="0" smtClean="0"/>
              <a:t>Why do we sleep</a:t>
            </a:r>
            <a:r>
              <a:rPr lang="en-US" dirty="0" smtClean="0"/>
              <a:t>?</a:t>
            </a:r>
          </a:p>
          <a:p>
            <a:r>
              <a:rPr lang="en-US" dirty="0" smtClean="0"/>
              <a:t>We need a </a:t>
            </a:r>
            <a:r>
              <a:rPr lang="en-US" b="1" dirty="0" smtClean="0"/>
              <a:t>theory of sleep</a:t>
            </a:r>
            <a:endParaRPr lang="en-US" dirty="0"/>
          </a:p>
          <a:p>
            <a:endParaRPr lang="en-US" dirty="0"/>
          </a:p>
        </p:txBody>
      </p:sp>
    </p:spTree>
    <p:extLst>
      <p:ext uri="{BB962C8B-B14F-4D97-AF65-F5344CB8AC3E}">
        <p14:creationId xmlns:p14="http://schemas.microsoft.com/office/powerpoint/2010/main" val="2011698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lgn="ctr"/>
            <a:r>
              <a:rPr lang="en-GB" altLang="en-US" dirty="0" smtClean="0"/>
              <a:t>REM sleep and depression</a:t>
            </a:r>
          </a:p>
        </p:txBody>
      </p:sp>
      <p:sp>
        <p:nvSpPr>
          <p:cNvPr id="24579" name="Content Placeholder 2"/>
          <p:cNvSpPr>
            <a:spLocks noGrp="1"/>
          </p:cNvSpPr>
          <p:nvPr>
            <p:ph idx="1"/>
          </p:nvPr>
        </p:nvSpPr>
        <p:spPr/>
        <p:txBody>
          <a:bodyPr>
            <a:normAutofit fontScale="92500" lnSpcReduction="20000"/>
          </a:bodyPr>
          <a:lstStyle/>
          <a:p>
            <a:r>
              <a:rPr lang="en-GB" altLang="en-US" sz="3600" dirty="0" smtClean="0"/>
              <a:t>We know that REM sleep appears to be linked to negative self-image and even depression.</a:t>
            </a:r>
          </a:p>
          <a:p>
            <a:endParaRPr lang="en-GB" altLang="en-US" sz="3600" dirty="0" smtClean="0"/>
          </a:p>
          <a:p>
            <a:r>
              <a:rPr lang="en-GB" altLang="en-US" sz="3600" b="1" dirty="0" smtClean="0"/>
              <a:t>Wu et al</a:t>
            </a:r>
            <a:r>
              <a:rPr lang="en-GB" altLang="en-US" sz="3600" dirty="0" smtClean="0"/>
              <a:t> (1999) found that symptoms of depression are reduced in people who are </a:t>
            </a:r>
            <a:r>
              <a:rPr lang="en-GB" altLang="en-US" sz="3600" b="1" dirty="0" smtClean="0"/>
              <a:t>deprived of REM</a:t>
            </a:r>
            <a:r>
              <a:rPr lang="en-GB" altLang="en-US" sz="3600" dirty="0" smtClean="0"/>
              <a:t>.</a:t>
            </a:r>
          </a:p>
        </p:txBody>
      </p:sp>
    </p:spTree>
    <p:extLst>
      <p:ext uri="{BB962C8B-B14F-4D97-AF65-F5344CB8AC3E}">
        <p14:creationId xmlns:p14="http://schemas.microsoft.com/office/powerpoint/2010/main" val="1046704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ctr"/>
            <a:r>
              <a:rPr lang="en-GB" altLang="en-US" sz="3600" dirty="0" smtClean="0"/>
              <a:t>Why do different animals sleep for different lengths of time?</a:t>
            </a:r>
          </a:p>
        </p:txBody>
      </p:sp>
      <p:sp>
        <p:nvSpPr>
          <p:cNvPr id="112643" name="Rectangle 3"/>
          <p:cNvSpPr>
            <a:spLocks noGrp="1" noChangeArrowheads="1"/>
          </p:cNvSpPr>
          <p:nvPr>
            <p:ph idx="1"/>
          </p:nvPr>
        </p:nvSpPr>
        <p:spPr/>
        <p:txBody>
          <a:bodyPr/>
          <a:lstStyle/>
          <a:p>
            <a:r>
              <a:rPr lang="en-GB" altLang="en-US" sz="2800" dirty="0" smtClean="0"/>
              <a:t>If sleep is </a:t>
            </a:r>
            <a:r>
              <a:rPr lang="en-GB" altLang="en-US" sz="2800" b="1" dirty="0" smtClean="0"/>
              <a:t>purely restorative</a:t>
            </a:r>
            <a:r>
              <a:rPr lang="en-GB" altLang="en-US" sz="2800" dirty="0" smtClean="0"/>
              <a:t>, why are there so many variations of sleep patterns across species?</a:t>
            </a:r>
          </a:p>
        </p:txBody>
      </p:sp>
      <p:pic>
        <p:nvPicPr>
          <p:cNvPr id="25604" name="Picture 1"/>
          <p:cNvPicPr>
            <a:picLocks noChangeAspect="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5057991" y="4069080"/>
            <a:ext cx="1534535" cy="2301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2"/>
          <p:cNvPicPr>
            <a:picLocks noChangeAspect="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6488445" y="3362290"/>
            <a:ext cx="1848006" cy="278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3153641" y="4465463"/>
            <a:ext cx="2069523" cy="1508452"/>
          </a:xfrm>
          <a:prstGeom prst="rect">
            <a:avLst/>
          </a:prstGeom>
        </p:spPr>
      </p:pic>
    </p:spTree>
    <p:extLst>
      <p:ext uri="{BB962C8B-B14F-4D97-AF65-F5344CB8AC3E}">
        <p14:creationId xmlns:p14="http://schemas.microsoft.com/office/powerpoint/2010/main" val="10031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Effect transition="in" filter="wipe(left)">
                                      <p:cBhvr>
                                        <p:cTn id="7" dur="500"/>
                                        <p:tgtEl>
                                          <p:spTgt spid="1126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3200" dirty="0" smtClean="0"/>
              <a:t>Write the words ‘restoration theory’ in the middle of your page or sheet of paper</a:t>
            </a:r>
            <a:endParaRPr lang="en-GB" sz="3200" dirty="0"/>
          </a:p>
        </p:txBody>
      </p:sp>
      <p:sp>
        <p:nvSpPr>
          <p:cNvPr id="5" name="Text Placeholder 4"/>
          <p:cNvSpPr>
            <a:spLocks noGrp="1"/>
          </p:cNvSpPr>
          <p:nvPr>
            <p:ph type="body" idx="1"/>
          </p:nvPr>
        </p:nvSpPr>
        <p:spPr/>
        <p:txBody>
          <a:bodyPr/>
          <a:lstStyle/>
          <a:p>
            <a:r>
              <a:rPr lang="en-GB" dirty="0" smtClean="0"/>
              <a:t>This is the first theory of sleep we are going to study</a:t>
            </a:r>
            <a:endParaRPr lang="en-GB" dirty="0"/>
          </a:p>
        </p:txBody>
      </p:sp>
    </p:spTree>
    <p:extLst>
      <p:ext uri="{BB962C8B-B14F-4D97-AF65-F5344CB8AC3E}">
        <p14:creationId xmlns:p14="http://schemas.microsoft.com/office/powerpoint/2010/main" val="1186877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What is the restoration theory?</a:t>
            </a:r>
            <a:endParaRPr lang="en-GB" dirty="0"/>
          </a:p>
        </p:txBody>
      </p:sp>
      <p:sp>
        <p:nvSpPr>
          <p:cNvPr id="5" name="Content Placeholder 4"/>
          <p:cNvSpPr>
            <a:spLocks noGrp="1"/>
          </p:cNvSpPr>
          <p:nvPr>
            <p:ph idx="1"/>
          </p:nvPr>
        </p:nvSpPr>
        <p:spPr/>
        <p:txBody>
          <a:bodyPr/>
          <a:lstStyle/>
          <a:p>
            <a:r>
              <a:rPr lang="en-GB" dirty="0"/>
              <a:t>Restoration theories suggest that the function of </a:t>
            </a:r>
            <a:r>
              <a:rPr lang="en-GB" dirty="0" smtClean="0"/>
              <a:t>sleep </a:t>
            </a:r>
            <a:r>
              <a:rPr lang="en-GB" dirty="0"/>
              <a:t>is to </a:t>
            </a:r>
            <a:r>
              <a:rPr lang="en-GB" b="1" dirty="0"/>
              <a:t>repair and restore</a:t>
            </a:r>
            <a:r>
              <a:rPr lang="en-GB" dirty="0"/>
              <a:t> the brain and body. </a:t>
            </a:r>
            <a:endParaRPr lang="en-GB" dirty="0" smtClean="0"/>
          </a:p>
          <a:p>
            <a:endParaRPr lang="en-GB" dirty="0"/>
          </a:p>
          <a:p>
            <a:r>
              <a:rPr lang="en-GB" b="1" dirty="0" smtClean="0"/>
              <a:t>Adam and Oswald</a:t>
            </a:r>
            <a:r>
              <a:rPr lang="en-GB" dirty="0" smtClean="0"/>
              <a:t>(1983</a:t>
            </a:r>
            <a:r>
              <a:rPr lang="en-GB" dirty="0"/>
              <a:t>) suggest that </a:t>
            </a:r>
            <a:r>
              <a:rPr lang="en-GB" dirty="0" smtClean="0"/>
              <a:t>in</a:t>
            </a:r>
            <a:endParaRPr lang="en-GB" dirty="0"/>
          </a:p>
          <a:p>
            <a:endParaRPr lang="en-GB" dirty="0"/>
          </a:p>
          <a:p>
            <a:pPr marL="0" indent="0" algn="ctr">
              <a:buNone/>
            </a:pPr>
            <a:r>
              <a:rPr lang="en-GB" b="1" dirty="0"/>
              <a:t>REM </a:t>
            </a:r>
            <a:r>
              <a:rPr lang="en-GB" b="1" dirty="0" smtClean="0"/>
              <a:t>Sleep </a:t>
            </a:r>
            <a:r>
              <a:rPr lang="en-GB" dirty="0" smtClean="0"/>
              <a:t>– </a:t>
            </a:r>
            <a:r>
              <a:rPr lang="en-GB" dirty="0"/>
              <a:t>the brain restores itself</a:t>
            </a:r>
          </a:p>
          <a:p>
            <a:pPr marL="0" indent="0" algn="ctr">
              <a:buNone/>
            </a:pPr>
            <a:r>
              <a:rPr lang="en-GB" dirty="0"/>
              <a:t>and in </a:t>
            </a:r>
          </a:p>
          <a:p>
            <a:pPr marL="0" indent="0" algn="ctr">
              <a:buNone/>
            </a:pPr>
            <a:r>
              <a:rPr lang="en-GB" b="1" dirty="0" smtClean="0"/>
              <a:t>Slow Wave Sleep </a:t>
            </a:r>
            <a:r>
              <a:rPr lang="en-GB" dirty="0" smtClean="0"/>
              <a:t>(stages </a:t>
            </a:r>
            <a:r>
              <a:rPr lang="en-GB" dirty="0"/>
              <a:t>3 and 4) – the body restores itself.</a:t>
            </a:r>
          </a:p>
          <a:p>
            <a:endParaRPr lang="en-GB" dirty="0"/>
          </a:p>
        </p:txBody>
      </p:sp>
    </p:spTree>
    <p:extLst>
      <p:ext uri="{BB962C8B-B14F-4D97-AF65-F5344CB8AC3E}">
        <p14:creationId xmlns:p14="http://schemas.microsoft.com/office/powerpoint/2010/main" val="2547350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smtClean="0"/>
              <a:t>Start off your </a:t>
            </a:r>
            <a:r>
              <a:rPr lang="en-US" sz="3200" dirty="0" err="1" smtClean="0"/>
              <a:t>mindmap</a:t>
            </a:r>
            <a:r>
              <a:rPr lang="en-US" sz="3200" dirty="0" smtClean="0"/>
              <a:t> with a Definition of the restoration theory of sleep </a:t>
            </a:r>
            <a:r>
              <a:rPr lang="mr-IN" sz="3200" dirty="0" smtClean="0"/>
              <a:t>–</a:t>
            </a:r>
            <a:r>
              <a:rPr lang="en-US" sz="3200" dirty="0" smtClean="0"/>
              <a:t> why do we sleep according to </a:t>
            </a:r>
            <a:r>
              <a:rPr lang="en-US" sz="3200" dirty="0" err="1" smtClean="0"/>
              <a:t>oswald</a:t>
            </a:r>
            <a:r>
              <a:rPr lang="en-US" sz="3200" dirty="0" smtClean="0"/>
              <a:t>?</a:t>
            </a:r>
            <a:endParaRPr lang="en-US" sz="4800" dirty="0"/>
          </a:p>
        </p:txBody>
      </p:sp>
      <p:sp>
        <p:nvSpPr>
          <p:cNvPr id="2" name="Text Placeholder 1"/>
          <p:cNvSpPr>
            <a:spLocks noGrp="1"/>
          </p:cNvSpPr>
          <p:nvPr>
            <p:ph type="body" idx="1"/>
          </p:nvPr>
        </p:nvSpPr>
        <p:spPr>
          <a:xfrm>
            <a:off x="1172718" y="4682061"/>
            <a:ext cx="6803136" cy="721211"/>
          </a:xfrm>
        </p:spPr>
        <p:txBody>
          <a:bodyPr>
            <a:normAutofit lnSpcReduction="10000"/>
          </a:bodyPr>
          <a:lstStyle/>
          <a:p>
            <a:r>
              <a:rPr lang="en-GB" dirty="0" smtClean="0"/>
              <a:t>Use the information on the following slides and the notes on page 18 of the Sleep Booklet to add information about the different types of repair and restoration that take place to your </a:t>
            </a:r>
            <a:r>
              <a:rPr lang="en-GB" dirty="0" err="1" smtClean="0"/>
              <a:t>mindmap</a:t>
            </a:r>
            <a:r>
              <a:rPr lang="en-GB" dirty="0" smtClean="0"/>
              <a:t>.</a:t>
            </a:r>
            <a:endParaRPr lang="en-GB" dirty="0"/>
          </a:p>
        </p:txBody>
      </p:sp>
    </p:spTree>
    <p:extLst>
      <p:ext uri="{BB962C8B-B14F-4D97-AF65-F5344CB8AC3E}">
        <p14:creationId xmlns:p14="http://schemas.microsoft.com/office/powerpoint/2010/main" val="8084041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4294967295"/>
          </p:nvPr>
        </p:nvSpPr>
        <p:spPr>
          <a:xfrm>
            <a:off x="665018" y="845127"/>
            <a:ext cx="5429250" cy="4946074"/>
          </a:xfrm>
        </p:spPr>
        <p:txBody>
          <a:bodyPr/>
          <a:lstStyle/>
          <a:p>
            <a:pPr>
              <a:buFont typeface="Monotype Sorts" charset="2"/>
              <a:buNone/>
            </a:pPr>
            <a:r>
              <a:rPr lang="en-GB" altLang="en-US" sz="4000" dirty="0" smtClean="0">
                <a:latin typeface="Arial" panose="020B0604020202020204" pitchFamily="34" charset="0"/>
                <a:cs typeface="Arial" panose="020B0604020202020204" pitchFamily="34" charset="0"/>
              </a:rPr>
              <a:t>1. </a:t>
            </a:r>
            <a:r>
              <a:rPr lang="en-GB" altLang="en-US" sz="4000" b="1" dirty="0" smtClean="0">
                <a:latin typeface="Arial" panose="020B0604020202020204" pitchFamily="34" charset="0"/>
                <a:cs typeface="Arial" panose="020B0604020202020204" pitchFamily="34" charset="0"/>
              </a:rPr>
              <a:t>New Tissue Grows, New Proteins are made </a:t>
            </a:r>
            <a:r>
              <a:rPr lang="en-GB" altLang="en-US" sz="4000" dirty="0" smtClean="0">
                <a:latin typeface="Arial" panose="020B0604020202020204" pitchFamily="34" charset="0"/>
                <a:cs typeface="Arial" panose="020B0604020202020204" pitchFamily="34" charset="0"/>
              </a:rPr>
              <a:t>and</a:t>
            </a:r>
            <a:r>
              <a:rPr lang="en-GB" altLang="en-US" sz="4000" b="1" dirty="0" smtClean="0">
                <a:latin typeface="Arial" panose="020B0604020202020204" pitchFamily="34" charset="0"/>
                <a:cs typeface="Arial" panose="020B0604020202020204" pitchFamily="34" charset="0"/>
              </a:rPr>
              <a:t> Muscles are repaired </a:t>
            </a:r>
            <a:r>
              <a:rPr lang="en-GB" altLang="en-US" sz="4000" dirty="0" smtClean="0">
                <a:latin typeface="Arial" panose="020B0604020202020204" pitchFamily="34" charset="0"/>
                <a:cs typeface="Arial" panose="020B0604020202020204" pitchFamily="34" charset="0"/>
              </a:rPr>
              <a:t>during sleep.</a:t>
            </a:r>
          </a:p>
          <a:p>
            <a:pPr>
              <a:buFont typeface="Monotype Sorts" charset="2"/>
              <a:buNone/>
            </a:pPr>
            <a:endParaRPr lang="en-GB" altLang="en-US" sz="4000" dirty="0" smtClean="0">
              <a:latin typeface="Garamond" panose="02020404030301010803" pitchFamily="18" charset="0"/>
            </a:endParaRPr>
          </a:p>
        </p:txBody>
      </p:sp>
      <p:pic>
        <p:nvPicPr>
          <p:cNvPr id="922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15941" y="1905217"/>
            <a:ext cx="2090204" cy="3106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82486" y="4209220"/>
            <a:ext cx="2616200"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70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68037" y="694459"/>
            <a:ext cx="4619625" cy="4171950"/>
          </a:xfrm>
        </p:spPr>
        <p:txBody>
          <a:bodyPr>
            <a:normAutofit/>
          </a:bodyPr>
          <a:lstStyle/>
          <a:p>
            <a:pPr algn="ctr">
              <a:buFont typeface="Monotype Sorts" charset="0"/>
              <a:buNone/>
              <a:defRPr/>
            </a:pPr>
            <a:r>
              <a:rPr lang="en-GB" sz="4300" dirty="0" smtClean="0">
                <a:latin typeface="Arial"/>
                <a:cs typeface="Arial"/>
              </a:rPr>
              <a:t>2. Sleep is an important way of </a:t>
            </a:r>
            <a:r>
              <a:rPr lang="en-GB" sz="4300" b="1" dirty="0" smtClean="0">
                <a:latin typeface="Arial"/>
                <a:cs typeface="Arial"/>
              </a:rPr>
              <a:t>removing waste products</a:t>
            </a:r>
            <a:r>
              <a:rPr lang="en-GB" sz="4300" dirty="0" smtClean="0">
                <a:latin typeface="Arial"/>
                <a:cs typeface="Arial"/>
              </a:rPr>
              <a:t> from the brain</a:t>
            </a:r>
          </a:p>
          <a:p>
            <a:pPr algn="ctr">
              <a:buFont typeface="Monotype Sorts" charset="0"/>
              <a:buNone/>
              <a:defRPr/>
            </a:pPr>
            <a:endParaRPr lang="en-GB" sz="4300" dirty="0">
              <a:latin typeface="Arial"/>
              <a:cs typeface="Arial"/>
            </a:endParaRPr>
          </a:p>
          <a:p>
            <a:pPr algn="ctr">
              <a:buFont typeface="Monotype Sorts" charset="0"/>
              <a:buNone/>
              <a:defRPr/>
            </a:pPr>
            <a:endParaRPr lang="en-GB" sz="4400" dirty="0">
              <a:latin typeface="Arial"/>
              <a:cs typeface="Arial"/>
            </a:endParaRPr>
          </a:p>
          <a:p>
            <a:pPr>
              <a:buFont typeface="Monotype Sorts" charset="0"/>
              <a:buNone/>
              <a:defRPr/>
            </a:pPr>
            <a:endParaRPr lang="en-GB" dirty="0"/>
          </a:p>
        </p:txBody>
      </p:sp>
      <p:pic>
        <p:nvPicPr>
          <p:cNvPr id="2" name="Picture 1"/>
          <p:cNvPicPr>
            <a:picLocks noChangeAspect="1"/>
          </p:cNvPicPr>
          <p:nvPr/>
        </p:nvPicPr>
        <p:blipFill>
          <a:blip r:embed="rId2"/>
          <a:stretch>
            <a:fillRect/>
          </a:stretch>
        </p:blipFill>
        <p:spPr>
          <a:xfrm>
            <a:off x="5361709" y="2780434"/>
            <a:ext cx="3170959" cy="3170959"/>
          </a:xfrm>
          <a:prstGeom prst="rect">
            <a:avLst/>
          </a:prstGeom>
        </p:spPr>
      </p:pic>
    </p:spTree>
    <p:extLst>
      <p:ext uri="{BB962C8B-B14F-4D97-AF65-F5344CB8AC3E}">
        <p14:creationId xmlns:p14="http://schemas.microsoft.com/office/powerpoint/2010/main" val="833105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502658" y="731838"/>
            <a:ext cx="5029201" cy="5225617"/>
          </a:xfrm>
        </p:spPr>
        <p:txBody>
          <a:bodyPr>
            <a:normAutofit lnSpcReduction="10000"/>
          </a:bodyPr>
          <a:lstStyle/>
          <a:p>
            <a:pPr algn="ctr">
              <a:buFont typeface="Monotype Sorts" charset="0"/>
              <a:buNone/>
              <a:defRPr/>
            </a:pPr>
            <a:r>
              <a:rPr lang="en-GB" sz="3200" dirty="0">
                <a:latin typeface="Arial"/>
                <a:cs typeface="Arial"/>
              </a:rPr>
              <a:t>3</a:t>
            </a:r>
            <a:r>
              <a:rPr lang="en-GB" sz="3200" dirty="0" smtClean="0">
                <a:latin typeface="Arial"/>
                <a:cs typeface="Arial"/>
              </a:rPr>
              <a:t>. Sleep is an important way of </a:t>
            </a:r>
            <a:r>
              <a:rPr lang="en-GB" sz="3200" b="1" dirty="0" smtClean="0">
                <a:latin typeface="Arial"/>
                <a:cs typeface="Arial"/>
              </a:rPr>
              <a:t>replenishing neurotransmitters</a:t>
            </a:r>
            <a:r>
              <a:rPr lang="en-GB" sz="3200" dirty="0" smtClean="0">
                <a:latin typeface="Arial"/>
                <a:cs typeface="Arial"/>
              </a:rPr>
              <a:t>.</a:t>
            </a:r>
            <a:endParaRPr lang="en-GB" sz="3200" dirty="0">
              <a:latin typeface="Arial"/>
              <a:cs typeface="Arial"/>
            </a:endParaRPr>
          </a:p>
          <a:p>
            <a:pPr algn="ctr">
              <a:buFont typeface="Monotype Sorts" charset="0"/>
              <a:buNone/>
              <a:defRPr/>
            </a:pPr>
            <a:endParaRPr lang="en-GB" sz="3200" dirty="0" smtClean="0"/>
          </a:p>
          <a:p>
            <a:pPr algn="ctr">
              <a:buNone/>
              <a:defRPr/>
            </a:pPr>
            <a:r>
              <a:rPr lang="en-GB" altLang="en-US" sz="3200" dirty="0" smtClean="0">
                <a:latin typeface="Arial" panose="020B0604020202020204" pitchFamily="34" charset="0"/>
                <a:cs typeface="Arial" panose="020B0604020202020204" pitchFamily="34" charset="0"/>
              </a:rPr>
              <a:t>These </a:t>
            </a:r>
            <a:r>
              <a:rPr lang="en-GB" altLang="en-US" sz="3200" dirty="0">
                <a:latin typeface="Arial" panose="020B0604020202020204" pitchFamily="34" charset="0"/>
                <a:cs typeface="Arial" panose="020B0604020202020204" pitchFamily="34" charset="0"/>
              </a:rPr>
              <a:t>are </a:t>
            </a:r>
            <a:r>
              <a:rPr lang="en-GB" altLang="en-US" sz="3200" b="1" dirty="0" smtClean="0">
                <a:latin typeface="Arial" panose="020B0604020202020204" pitchFamily="34" charset="0"/>
                <a:cs typeface="Arial" panose="020B0604020202020204" pitchFamily="34" charset="0"/>
              </a:rPr>
              <a:t>chemical messengers </a:t>
            </a:r>
            <a:r>
              <a:rPr lang="en-GB" altLang="en-US" sz="3200" dirty="0" smtClean="0">
                <a:latin typeface="Arial" panose="020B0604020202020204" pitchFamily="34" charset="0"/>
                <a:cs typeface="Arial" panose="020B0604020202020204" pitchFamily="34" charset="0"/>
              </a:rPr>
              <a:t>which </a:t>
            </a:r>
            <a:r>
              <a:rPr lang="en-GB" altLang="en-US" sz="3200" dirty="0">
                <a:latin typeface="Arial" panose="020B0604020202020204" pitchFamily="34" charset="0"/>
                <a:cs typeface="Arial" panose="020B0604020202020204" pitchFamily="34" charset="0"/>
              </a:rPr>
              <a:t>carry </a:t>
            </a:r>
            <a:r>
              <a:rPr lang="en-GB" altLang="en-US" sz="3200" b="1" dirty="0" smtClean="0">
                <a:latin typeface="Arial" panose="020B0604020202020204" pitchFamily="34" charset="0"/>
                <a:cs typeface="Arial" panose="020B0604020202020204" pitchFamily="34" charset="0"/>
              </a:rPr>
              <a:t>electrical signals </a:t>
            </a:r>
            <a:r>
              <a:rPr lang="en-GB" altLang="en-US" sz="3200" dirty="0" smtClean="0">
                <a:latin typeface="Arial" panose="020B0604020202020204" pitchFamily="34" charset="0"/>
                <a:cs typeface="Arial" panose="020B0604020202020204" pitchFamily="34" charset="0"/>
              </a:rPr>
              <a:t>from </a:t>
            </a:r>
            <a:r>
              <a:rPr lang="en-GB" altLang="en-US" sz="3200" dirty="0">
                <a:latin typeface="Arial" panose="020B0604020202020204" pitchFamily="34" charset="0"/>
                <a:cs typeface="Arial" panose="020B0604020202020204" pitchFamily="34" charset="0"/>
              </a:rPr>
              <a:t>neuron to neuron. They are important to keep us alert and for our body to function.</a:t>
            </a:r>
          </a:p>
          <a:p>
            <a:pPr>
              <a:buFont typeface="Monotype Sorts" charset="0"/>
              <a:buNone/>
              <a:defRPr/>
            </a:pPr>
            <a:endParaRPr lang="en-GB" dirty="0"/>
          </a:p>
        </p:txBody>
      </p:sp>
      <p:pic>
        <p:nvPicPr>
          <p:cNvPr id="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3162" y="1167246"/>
            <a:ext cx="2448358" cy="1506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3162" y="3965864"/>
            <a:ext cx="2448358" cy="1506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Lightning Bolt 1"/>
          <p:cNvSpPr/>
          <p:nvPr/>
        </p:nvSpPr>
        <p:spPr>
          <a:xfrm>
            <a:off x="6331526" y="2216728"/>
            <a:ext cx="1648691" cy="205047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07155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637310" y="639041"/>
            <a:ext cx="4045526" cy="4210050"/>
          </a:xfrm>
        </p:spPr>
        <p:txBody>
          <a:bodyPr>
            <a:noAutofit/>
          </a:bodyPr>
          <a:lstStyle/>
          <a:p>
            <a:pPr>
              <a:buFont typeface="Monotype Sorts" charset="0"/>
              <a:buNone/>
              <a:defRPr/>
            </a:pPr>
            <a:r>
              <a:rPr lang="en-GB" sz="2800" dirty="0" smtClean="0">
                <a:latin typeface="Arial"/>
                <a:cs typeface="Arial"/>
              </a:rPr>
              <a:t>	As we go through the day, the amount of </a:t>
            </a:r>
            <a:r>
              <a:rPr lang="en-GB" sz="2800" dirty="0">
                <a:latin typeface="Arial"/>
                <a:cs typeface="Arial"/>
              </a:rPr>
              <a:t>n</a:t>
            </a:r>
            <a:r>
              <a:rPr lang="en-GB" sz="2800" dirty="0" smtClean="0">
                <a:latin typeface="Arial"/>
                <a:cs typeface="Arial"/>
              </a:rPr>
              <a:t>eurotransmitters in our bodies </a:t>
            </a:r>
            <a:r>
              <a:rPr lang="en-GB" sz="2800" b="1" dirty="0" smtClean="0">
                <a:latin typeface="Arial"/>
                <a:cs typeface="Arial"/>
              </a:rPr>
              <a:t>decreases.</a:t>
            </a:r>
          </a:p>
          <a:p>
            <a:pPr>
              <a:buFont typeface="Monotype Sorts" charset="0"/>
              <a:buNone/>
              <a:defRPr/>
            </a:pPr>
            <a:endParaRPr lang="en-GB" sz="2800" dirty="0" smtClean="0">
              <a:latin typeface="Arial"/>
              <a:cs typeface="Arial"/>
            </a:endParaRPr>
          </a:p>
          <a:p>
            <a:pPr>
              <a:buFont typeface="Monotype Sorts" charset="0"/>
              <a:buNone/>
              <a:defRPr/>
            </a:pPr>
            <a:r>
              <a:rPr lang="en-GB" sz="2800" b="1" dirty="0" smtClean="0">
                <a:latin typeface="Arial"/>
                <a:cs typeface="Arial"/>
              </a:rPr>
              <a:t>	REM </a:t>
            </a:r>
            <a:r>
              <a:rPr lang="en-GB" sz="2800" dirty="0">
                <a:latin typeface="Arial"/>
                <a:cs typeface="Arial"/>
              </a:rPr>
              <a:t>s</a:t>
            </a:r>
            <a:r>
              <a:rPr lang="en-GB" sz="2800" dirty="0" smtClean="0">
                <a:latin typeface="Arial"/>
                <a:cs typeface="Arial"/>
              </a:rPr>
              <a:t>leep replenishes (allows our bodies to make) new neurotransmitters for use during wakefulness</a:t>
            </a:r>
            <a:endParaRPr lang="en-GB" sz="2800" dirty="0">
              <a:latin typeface="Arial"/>
              <a:cs typeface="Arial"/>
            </a:endParaRPr>
          </a:p>
        </p:txBody>
      </p:sp>
      <p:pic>
        <p:nvPicPr>
          <p:cNvPr id="4" name="Picture 3"/>
          <p:cNvPicPr>
            <a:picLocks noChangeAspect="1"/>
          </p:cNvPicPr>
          <p:nvPr/>
        </p:nvPicPr>
        <p:blipFill rotWithShape="1">
          <a:blip r:embed="rId2"/>
          <a:srcRect l="1603" t="1583" r="2662" b="4394"/>
          <a:stretch/>
        </p:blipFill>
        <p:spPr>
          <a:xfrm>
            <a:off x="5140035" y="3893128"/>
            <a:ext cx="3472163" cy="2244437"/>
          </a:xfrm>
          <a:prstGeom prst="rect">
            <a:avLst/>
          </a:prstGeom>
        </p:spPr>
      </p:pic>
      <p:pic>
        <p:nvPicPr>
          <p:cNvPr id="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3162" y="1167246"/>
            <a:ext cx="2448358" cy="1506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ghtning Bolt 7"/>
          <p:cNvSpPr/>
          <p:nvPr/>
        </p:nvSpPr>
        <p:spPr>
          <a:xfrm rot="4534275">
            <a:off x="6589547" y="2258292"/>
            <a:ext cx="1648691" cy="205047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007693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373545"/>
      </a:dk2>
      <a:lt2>
        <a:srgbClr val="BCD0E0"/>
      </a:lt2>
      <a:accent1>
        <a:srgbClr val="3494BA"/>
      </a:accent1>
      <a:accent2>
        <a:srgbClr val="58B6C0"/>
      </a:accent2>
      <a:accent3>
        <a:srgbClr val="75BDA7"/>
      </a:accent3>
      <a:accent4>
        <a:srgbClr val="7A8C8E"/>
      </a:accent4>
      <a:accent5>
        <a:srgbClr val="84ACB6"/>
      </a:accent5>
      <a:accent6>
        <a:srgbClr val="6793CD"/>
      </a:accent6>
      <a:hlink>
        <a:srgbClr val="6B9F25"/>
      </a:hlink>
      <a:folHlink>
        <a:srgbClr val="9F6715"/>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913DB040-6816-4415-960D-8178C78575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Savon</Template>
  <TotalTime>143</TotalTime>
  <Words>915</Words>
  <Application>Microsoft Office PowerPoint</Application>
  <PresentationFormat>On-screen Show (4:3)</PresentationFormat>
  <Paragraphs>72</Paragraphs>
  <Slides>21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MS PGothic</vt:lpstr>
      <vt:lpstr>Arial</vt:lpstr>
      <vt:lpstr>Calibri</vt:lpstr>
      <vt:lpstr>Century Gothic</vt:lpstr>
      <vt:lpstr>Garamond</vt:lpstr>
      <vt:lpstr>Mangal</vt:lpstr>
      <vt:lpstr>Monotype Sorts</vt:lpstr>
      <vt:lpstr>Savon</vt:lpstr>
      <vt:lpstr>The Restoration theory of sleep</vt:lpstr>
      <vt:lpstr>Theories of Sleep</vt:lpstr>
      <vt:lpstr>Write the words ‘restoration theory’ in the middle of your page or sheet of paper</vt:lpstr>
      <vt:lpstr>What is the restoration theory?</vt:lpstr>
      <vt:lpstr>Start off your mindmap with a Definition of the restoration theory of sleep – why do we sleep according to oswald?</vt:lpstr>
      <vt:lpstr>PowerPoint Presentation</vt:lpstr>
      <vt:lpstr>PowerPoint Presentation</vt:lpstr>
      <vt:lpstr>PowerPoint Presentation</vt:lpstr>
      <vt:lpstr>PowerPoint Presentation</vt:lpstr>
      <vt:lpstr>PowerPoint Presentation</vt:lpstr>
      <vt:lpstr>Peter Tripp &amp; Randy Gardner</vt:lpstr>
      <vt:lpstr>For example your mindmap might say something like…</vt:lpstr>
      <vt:lpstr>Remember the poor rats?</vt:lpstr>
      <vt:lpstr>Add information about Zager’s sleep deprived rats to your mindmap, then complete task one on page 19 of the booklet to learn more about the strengths and weaknesses of the theory</vt:lpstr>
      <vt:lpstr>For each of the following slides, decide whether the evidence supports or goes against the restoration theory</vt:lpstr>
      <vt:lpstr>Horne (1988) suggests:</vt:lpstr>
      <vt:lpstr>What happens with no REM sleep?</vt:lpstr>
      <vt:lpstr>Do we sleep more after exercise?</vt:lpstr>
      <vt:lpstr>Do we make new proteins during sleep?</vt:lpstr>
      <vt:lpstr>REM sleep and depression</vt:lpstr>
      <vt:lpstr>Why do different animals sleep for different lengths of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Restoration theory of sleep</dc:title>
  <dc:creator>John Jennings</dc:creator>
  <cp:lastModifiedBy>John Jennings</cp:lastModifiedBy>
  <cp:revision>14</cp:revision>
  <dcterms:created xsi:type="dcterms:W3CDTF">2017-09-24T17:06:15Z</dcterms:created>
  <dcterms:modified xsi:type="dcterms:W3CDTF">2018-04-25T11:38:48Z</dcterms:modified>
</cp:coreProperties>
</file>