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44" r:id="rId1"/>
  </p:sldMasterIdLst>
  <p:sldIdLst>
    <p:sldId id="256" r:id="rId2"/>
    <p:sldId id="257" r:id="rId3"/>
    <p:sldId id="258" r:id="rId4"/>
    <p:sldId id="259" r:id="rId5"/>
    <p:sldId id="260" r:id="rId6"/>
    <p:sldId id="261" r:id="rId7"/>
    <p:sldId id="265" r:id="rId8"/>
    <p:sldId id="262" r:id="rId9"/>
    <p:sldId id="263" r:id="rId10"/>
    <p:sldId id="264"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660"/>
  </p:normalViewPr>
  <p:slideViewPr>
    <p:cSldViewPr snapToGrid="0">
      <p:cViewPr varScale="1">
        <p:scale>
          <a:sx n="58" d="100"/>
          <a:sy n="58" d="100"/>
        </p:scale>
        <p:origin x="84" y="4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02240" y="2386744"/>
            <a:ext cx="6939520" cy="1645920"/>
          </a:xfrm>
          <a:solidFill>
            <a:srgbClr val="FFFFFF"/>
          </a:solidFill>
          <a:ln w="38100">
            <a:solidFill>
              <a:srgbClr val="404040"/>
            </a:solidFill>
          </a:ln>
        </p:spPr>
        <p:txBody>
          <a:bodyPr lIns="274320" rIns="274320" anchor="ctr" anchorCtr="1">
            <a:normAutofit/>
          </a:bodyPr>
          <a:lstStyle>
            <a:lvl1pPr algn="ctr">
              <a:defRPr sz="3500">
                <a:solidFill>
                  <a:srgbClr val="262626"/>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21396" y="4352544"/>
            <a:ext cx="5101209" cy="1239894"/>
          </a:xfrm>
          <a:noFill/>
        </p:spPr>
        <p:txBody>
          <a:bodyPr>
            <a:normAutofit/>
          </a:bodyPr>
          <a:lstStyle>
            <a:lvl1pPr marL="0" indent="0" algn="ctr">
              <a:buNone/>
              <a:defRPr sz="1900">
                <a:solidFill>
                  <a:schemeClr val="tx1">
                    <a:lumMod val="75000"/>
                    <a:lumOff val="25000"/>
                  </a:schemeClr>
                </a:solidFill>
              </a:defRPr>
            </a:lvl1pPr>
            <a:lvl2pPr marL="457200" indent="0" algn="ctr">
              <a:buNone/>
              <a:defRPr sz="19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smtClean="0"/>
              <a:t>2/26/2018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2345969311"/>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smtClean="0"/>
              <a:t>2/26/2018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25015533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89834" y="937260"/>
            <a:ext cx="1053966" cy="498348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606046" y="937260"/>
            <a:ext cx="4716174" cy="498348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smtClean="0"/>
              <a:t>2/26/2018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25728876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smtClean="0"/>
              <a:t>2/26/2018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15557466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06424" y="2386744"/>
            <a:ext cx="6940296" cy="1645920"/>
          </a:xfrm>
          <a:solidFill>
            <a:srgbClr val="FFFFFF"/>
          </a:solidFill>
          <a:ln w="38100">
            <a:solidFill>
              <a:srgbClr val="404040"/>
            </a:solidFill>
          </a:ln>
        </p:spPr>
        <p:txBody>
          <a:bodyPr lIns="274320" rIns="274320" anchor="ctr" anchorCtr="1">
            <a:normAutofit/>
          </a:bodyPr>
          <a:lstStyle>
            <a:lvl1pPr>
              <a:defRPr sz="3500">
                <a:solidFill>
                  <a:srgbClr val="262626"/>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2021396" y="4352465"/>
            <a:ext cx="5101209" cy="1265082"/>
          </a:xfrm>
        </p:spPr>
        <p:txBody>
          <a:bodyPr anchor="t" anchorCtr="1">
            <a:normAutofit/>
          </a:bodyPr>
          <a:lstStyle>
            <a:lvl1pPr marL="0" indent="0">
              <a:buNone/>
              <a:defRPr sz="1900">
                <a:solidFill>
                  <a:schemeClr val="tx1"/>
                </a:solidFill>
              </a:defRPr>
            </a:lvl1pPr>
            <a:lvl2pPr marL="457200" indent="0">
              <a:buNone/>
              <a:defRPr sz="19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7" name="Date Placeholder 6"/>
          <p:cNvSpPr>
            <a:spLocks noGrp="1"/>
          </p:cNvSpPr>
          <p:nvPr>
            <p:ph type="dt" sz="half" idx="10"/>
          </p:nvPr>
        </p:nvSpPr>
        <p:spPr/>
        <p:txBody>
          <a:bodyPr/>
          <a:lstStyle/>
          <a:p>
            <a:fld id="{1160EA64-D806-43AC-9DF2-F8C432F32B4C}" type="datetimeFigureOut">
              <a:rPr lang="en-US" smtClean="0"/>
              <a:t>2/26/2018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2572447569"/>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2239" y="2638044"/>
            <a:ext cx="3288023" cy="310198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53737" y="2638044"/>
            <a:ext cx="3290516" cy="310198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smtClean="0"/>
              <a:t>2/26/2018</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12348152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02239" y="2313434"/>
            <a:ext cx="3288024" cy="704087"/>
          </a:xfrm>
        </p:spPr>
        <p:txBody>
          <a:bodyPr anchor="b" anchorCtr="1">
            <a:normAutofit/>
          </a:bodyPr>
          <a:lstStyle>
            <a:lvl1pPr marL="0" indent="0" algn="ctr">
              <a:buNone/>
              <a:defRPr sz="1900" b="0" cap="all" spc="1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02239" y="3143250"/>
            <a:ext cx="3288024" cy="259677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4753737" y="3143250"/>
            <a:ext cx="3290516" cy="2596776"/>
          </a:xfrm>
        </p:spPr>
        <p:txBody>
          <a:bodyPr/>
          <a:lstStyle>
            <a:lvl5pPr>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4"/>
          <p:cNvSpPr>
            <a:spLocks noGrp="1"/>
          </p:cNvSpPr>
          <p:nvPr>
            <p:ph type="body" sz="quarter" idx="13"/>
          </p:nvPr>
        </p:nvSpPr>
        <p:spPr>
          <a:xfrm>
            <a:off x="4753737" y="2313434"/>
            <a:ext cx="3290516" cy="704087"/>
          </a:xfrm>
        </p:spPr>
        <p:txBody>
          <a:bodyPr anchor="b" anchorCtr="1">
            <a:normAutofit/>
          </a:bodyPr>
          <a:lstStyle>
            <a:lvl1pPr marL="0" indent="0" algn="ctr">
              <a:buNone/>
              <a:defRPr sz="1900" b="0" cap="all" spc="1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7" name="Date Placeholder 6"/>
          <p:cNvSpPr>
            <a:spLocks noGrp="1"/>
          </p:cNvSpPr>
          <p:nvPr>
            <p:ph type="dt" sz="half" idx="10"/>
          </p:nvPr>
        </p:nvSpPr>
        <p:spPr/>
        <p:txBody>
          <a:bodyPr/>
          <a:lstStyle/>
          <a:p>
            <a:fld id="{4F7D4976-E339-4826-83B7-FBD03F55ECF8}" type="datetimeFigureOut">
              <a:rPr lang="en-US" smtClean="0"/>
              <a:t>2/26/2018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smtClean="0"/>
              <a:t>‹#›</a:t>
            </a:fld>
            <a:endParaRPr lang="en-US" dirty="0"/>
          </a:p>
        </p:txBody>
      </p:sp>
      <p:sp>
        <p:nvSpPr>
          <p:cNvPr id="10" name="Title 9"/>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5089957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smtClean="0"/>
              <a:t>2/26/2018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25869247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smtClean="0"/>
              <a:t>2/26/2018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5491575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457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0703" y="2243829"/>
            <a:ext cx="3290594" cy="1141497"/>
          </a:xfrm>
          <a:solidFill>
            <a:srgbClr val="FFFFFF"/>
          </a:solidFill>
          <a:ln>
            <a:solidFill>
              <a:srgbClr val="404040"/>
            </a:solidFill>
          </a:ln>
        </p:spPr>
        <p:txBody>
          <a:bodyPr anchor="ctr" anchorCtr="1">
            <a:normAutofit/>
          </a:bodyPr>
          <a:lstStyle>
            <a:lvl1pPr>
              <a:defRPr sz="2100">
                <a:solidFill>
                  <a:srgbClr val="262626"/>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052060" y="804672"/>
            <a:ext cx="361188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62965" y="3549918"/>
            <a:ext cx="284607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9" name="Date Placeholder 8"/>
          <p:cNvSpPr>
            <a:spLocks noGrp="1"/>
          </p:cNvSpPr>
          <p:nvPr>
            <p:ph type="dt" sz="half" idx="10"/>
          </p:nvPr>
        </p:nvSpPr>
        <p:spPr/>
        <p:txBody>
          <a:bodyPr/>
          <a:lstStyle/>
          <a:p>
            <a:fld id="{D1BE4249-C0D0-4B06-8692-E8BB871AF643}" type="datetimeFigureOut">
              <a:rPr lang="en-US" smtClean="0"/>
              <a:t>2/26/2018</a:t>
            </a:fld>
            <a:endParaRPr lang="en-US" dirty="0"/>
          </a:p>
        </p:txBody>
      </p:sp>
      <p:sp>
        <p:nvSpPr>
          <p:cNvPr id="10" name="Footer Placeholder 9"/>
          <p:cNvSpPr>
            <a:spLocks noGrp="1"/>
          </p:cNvSpPr>
          <p:nvPr>
            <p:ph type="ftr" sz="quarter" idx="11"/>
          </p:nvPr>
        </p:nvSpPr>
        <p:spPr>
          <a:xfrm>
            <a:off x="640703" y="6236208"/>
            <a:ext cx="3806398" cy="320040"/>
          </a:xfrm>
        </p:spPr>
        <p:txBody>
          <a:bodyPr>
            <a:normAutofit/>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33137535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0" y="0"/>
            <a:ext cx="457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0080" y="2243828"/>
            <a:ext cx="3291840" cy="1143000"/>
          </a:xfrm>
          <a:solidFill>
            <a:srgbClr val="FFFFFF"/>
          </a:solidFill>
          <a:ln>
            <a:solidFill>
              <a:srgbClr val="262626"/>
            </a:solidFill>
          </a:ln>
        </p:spPr>
        <p:txBody>
          <a:bodyPr anchor="ctr" anchorCtr="1">
            <a:noAutofit/>
          </a:bodyPr>
          <a:lstStyle>
            <a:lvl1pPr>
              <a:defRPr sz="2100">
                <a:solidFill>
                  <a:srgbClr val="262626"/>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572000" y="0"/>
            <a:ext cx="4576573" cy="6858000"/>
          </a:xfrm>
          <a:solidFill>
            <a:schemeClr val="bg1"/>
          </a:solidFill>
        </p:spPr>
        <p:txBody>
          <a:bodyPr anchor="t"/>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62965" y="3549919"/>
            <a:ext cx="284607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smtClean="0"/>
              <a:t>2/26/2018</a:t>
            </a:fld>
            <a:endParaRPr lang="en-US" dirty="0"/>
          </a:p>
        </p:txBody>
      </p:sp>
      <p:sp>
        <p:nvSpPr>
          <p:cNvPr id="9" name="Footer Placeholder 8"/>
          <p:cNvSpPr>
            <a:spLocks noGrp="1"/>
          </p:cNvSpPr>
          <p:nvPr>
            <p:ph type="ftr" sz="quarter" idx="11"/>
          </p:nvPr>
        </p:nvSpPr>
        <p:spPr>
          <a:xfrm>
            <a:off x="640080" y="6236208"/>
            <a:ext cx="3803904" cy="320040"/>
          </a:xfrm>
        </p:spPr>
        <p:txBody>
          <a:bodyPr>
            <a:normAutofit/>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8226977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06045" y="964692"/>
            <a:ext cx="5937755" cy="1188720"/>
          </a:xfrm>
          <a:prstGeom prst="rect">
            <a:avLst/>
          </a:prstGeom>
          <a:solidFill>
            <a:schemeClr val="bg1"/>
          </a:solidFill>
          <a:ln w="31750" cap="sq">
            <a:solidFill>
              <a:schemeClr val="tx1">
                <a:lumMod val="75000"/>
                <a:lumOff val="25000"/>
              </a:schemeClr>
            </a:solidFill>
            <a:miter lim="800000"/>
          </a:ln>
        </p:spPr>
        <p:txBody>
          <a:bodyPr vert="horz" lIns="182880" tIns="182880" rIns="182880" bIns="18288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606045" y="2638045"/>
            <a:ext cx="5937755"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5978943" y="6238816"/>
            <a:ext cx="2065310" cy="323968"/>
          </a:xfrm>
          <a:prstGeom prst="rect">
            <a:avLst/>
          </a:prstGeom>
        </p:spPr>
        <p:txBody>
          <a:bodyPr vert="horz" lIns="91440" tIns="45720" rIns="91440" bIns="45720" rtlCol="0" anchor="ctr"/>
          <a:lstStyle>
            <a:lvl1pPr algn="r">
              <a:defRPr sz="1000">
                <a:solidFill>
                  <a:schemeClr val="tx1">
                    <a:alpha val="70000"/>
                  </a:schemeClr>
                </a:solidFill>
              </a:defRPr>
            </a:lvl1pPr>
          </a:lstStyle>
          <a:p>
            <a:fld id="{1160EA64-D806-43AC-9DF2-F8C432F32B4C}" type="datetimeFigureOut">
              <a:rPr lang="en-US" smtClean="0"/>
              <a:t>2/26/2018</a:t>
            </a:fld>
            <a:endParaRPr lang="en-US" dirty="0"/>
          </a:p>
        </p:txBody>
      </p:sp>
      <p:sp>
        <p:nvSpPr>
          <p:cNvPr id="5" name="Footer Placeholder 4"/>
          <p:cNvSpPr>
            <a:spLocks noGrp="1"/>
          </p:cNvSpPr>
          <p:nvPr>
            <p:ph type="ftr" sz="quarter" idx="3"/>
          </p:nvPr>
        </p:nvSpPr>
        <p:spPr>
          <a:xfrm>
            <a:off x="1102239" y="6236208"/>
            <a:ext cx="4556664" cy="320040"/>
          </a:xfrm>
          <a:prstGeom prst="rect">
            <a:avLst/>
          </a:prstGeom>
        </p:spPr>
        <p:txBody>
          <a:bodyPr vert="horz" lIns="91440" tIns="45720" rIns="91440" bIns="45720" rtlCol="0" anchor="ctr"/>
          <a:lstStyle>
            <a:lvl1pPr algn="l">
              <a:defRPr sz="100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8240112" y="6217920"/>
            <a:ext cx="365760" cy="365760"/>
          </a:xfrm>
          <a:prstGeom prst="ellipse">
            <a:avLst/>
          </a:prstGeom>
          <a:solidFill>
            <a:srgbClr val="1D1D1D">
              <a:alpha val="69804"/>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4254741515"/>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sldNum="0" hdr="0" ftr="0" dt="0"/>
  <p:txStyles>
    <p:titleStyle>
      <a:lvl1pPr algn="ctr" defTabSz="914400" rtl="0" eaLnBrk="1" latinLnBrk="0" hangingPunct="1">
        <a:lnSpc>
          <a:spcPct val="90000"/>
        </a:lnSpc>
        <a:spcBef>
          <a:spcPct val="0"/>
        </a:spcBef>
        <a:buNone/>
        <a:defRPr sz="2600" kern="1200" cap="all" spc="200" baseline="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44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59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28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Where do phobias come from?</a:t>
            </a:r>
            <a:endParaRPr lang="en-GB" dirty="0"/>
          </a:p>
        </p:txBody>
      </p:sp>
      <p:sp>
        <p:nvSpPr>
          <p:cNvPr id="3" name="Subtitle 2"/>
          <p:cNvSpPr>
            <a:spLocks noGrp="1"/>
          </p:cNvSpPr>
          <p:nvPr>
            <p:ph type="subTitle" idx="1"/>
          </p:nvPr>
        </p:nvSpPr>
        <p:spPr/>
        <p:txBody>
          <a:bodyPr/>
          <a:lstStyle/>
          <a:p>
            <a:r>
              <a:rPr lang="en-GB" dirty="0" smtClean="0"/>
              <a:t>Genetic Factors</a:t>
            </a:r>
            <a:endParaRPr lang="en-GB" dirty="0"/>
          </a:p>
        </p:txBody>
      </p:sp>
    </p:spTree>
    <p:extLst>
      <p:ext uri="{BB962C8B-B14F-4D97-AF65-F5344CB8AC3E}">
        <p14:creationId xmlns:p14="http://schemas.microsoft.com/office/powerpoint/2010/main" val="2284381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Biological preparedness</a:t>
            </a:r>
            <a:endParaRPr lang="en-GB" dirty="0"/>
          </a:p>
        </p:txBody>
      </p:sp>
      <p:sp>
        <p:nvSpPr>
          <p:cNvPr id="3" name="Content Placeholder 2"/>
          <p:cNvSpPr>
            <a:spLocks noGrp="1"/>
          </p:cNvSpPr>
          <p:nvPr>
            <p:ph idx="1"/>
          </p:nvPr>
        </p:nvSpPr>
        <p:spPr>
          <a:xfrm>
            <a:off x="5052060" y="598516"/>
            <a:ext cx="3611880" cy="5735782"/>
          </a:xfrm>
        </p:spPr>
        <p:txBody>
          <a:bodyPr>
            <a:normAutofit/>
          </a:bodyPr>
          <a:lstStyle/>
          <a:p>
            <a:r>
              <a:rPr lang="en-GB" dirty="0"/>
              <a:t>Many phobia objects involve things that potentially pose a threat to safety and well-being. Snakes, spiders, and dangerous heights are all things that can potentially be deadly. Biological preparedness makes it so that people tend to form fear associations with these threatening options. Because of that fear, people tend to avoid those possible dangers, making it more likely that they will survive. Since these people are more likely to survive, they are also more likely to have children and pass down the genes that contribute to such fear responses.</a:t>
            </a:r>
          </a:p>
        </p:txBody>
      </p:sp>
      <p:sp>
        <p:nvSpPr>
          <p:cNvPr id="4" name="Text Placeholder 3"/>
          <p:cNvSpPr>
            <a:spLocks noGrp="1"/>
          </p:cNvSpPr>
          <p:nvPr>
            <p:ph type="body" sz="half" idx="2"/>
          </p:nvPr>
        </p:nvSpPr>
        <p:spPr/>
        <p:txBody>
          <a:bodyPr/>
          <a:lstStyle/>
          <a:p>
            <a:endParaRPr lang="en-GB" dirty="0"/>
          </a:p>
        </p:txBody>
      </p:sp>
      <p:pic>
        <p:nvPicPr>
          <p:cNvPr id="5" name="Picture 4"/>
          <p:cNvPicPr>
            <a:picLocks noChangeAspect="1"/>
          </p:cNvPicPr>
          <p:nvPr/>
        </p:nvPicPr>
        <p:blipFill>
          <a:blip r:embed="rId2"/>
          <a:stretch>
            <a:fillRect/>
          </a:stretch>
        </p:blipFill>
        <p:spPr>
          <a:xfrm>
            <a:off x="1208723" y="3581779"/>
            <a:ext cx="2114550" cy="2162175"/>
          </a:xfrm>
          <a:prstGeom prst="rect">
            <a:avLst/>
          </a:prstGeom>
          <a:ln w="25400">
            <a:solidFill>
              <a:schemeClr val="tx1"/>
            </a:solidFill>
          </a:ln>
        </p:spPr>
      </p:pic>
    </p:spTree>
    <p:extLst>
      <p:ext uri="{BB962C8B-B14F-4D97-AF65-F5344CB8AC3E}">
        <p14:creationId xmlns:p14="http://schemas.microsoft.com/office/powerpoint/2010/main" val="30171850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Dias &amp; </a:t>
            </a:r>
            <a:r>
              <a:rPr lang="en-GB" dirty="0" err="1" smtClean="0"/>
              <a:t>ressler</a:t>
            </a:r>
            <a:r>
              <a:rPr lang="en-GB" dirty="0" smtClean="0"/>
              <a:t> (2013)</a:t>
            </a:r>
            <a:endParaRPr lang="en-GB" dirty="0"/>
          </a:p>
        </p:txBody>
      </p:sp>
      <p:sp>
        <p:nvSpPr>
          <p:cNvPr id="3" name="Content Placeholder 2"/>
          <p:cNvSpPr>
            <a:spLocks noGrp="1"/>
          </p:cNvSpPr>
          <p:nvPr>
            <p:ph idx="1"/>
          </p:nvPr>
        </p:nvSpPr>
        <p:spPr>
          <a:xfrm>
            <a:off x="1606045" y="2638045"/>
            <a:ext cx="5937755" cy="3592938"/>
          </a:xfrm>
        </p:spPr>
        <p:txBody>
          <a:bodyPr>
            <a:normAutofit fontScale="92500" lnSpcReduction="20000"/>
          </a:bodyPr>
          <a:lstStyle/>
          <a:p>
            <a:r>
              <a:rPr lang="en-GB" b="1" dirty="0"/>
              <a:t>Aim:</a:t>
            </a:r>
            <a:r>
              <a:rPr lang="en-GB" dirty="0"/>
              <a:t> </a:t>
            </a:r>
            <a:r>
              <a:rPr lang="en-GB" dirty="0" err="1"/>
              <a:t>Ressler</a:t>
            </a:r>
            <a:r>
              <a:rPr lang="en-GB" dirty="0"/>
              <a:t> and his colleague Dias became interested in genetic inheritance after working with poor people living in inner cities, where cycles of drug addiction, neuropsychiatric illness and other problems often seem to recur in parents and their children. </a:t>
            </a:r>
            <a:r>
              <a:rPr lang="en-GB" dirty="0" err="1"/>
              <a:t>Ressler</a:t>
            </a:r>
            <a:r>
              <a:rPr lang="en-GB" dirty="0"/>
              <a:t> and Dias then opted to study genetic inheritance in laboratory mice.</a:t>
            </a:r>
          </a:p>
          <a:p>
            <a:r>
              <a:rPr lang="en-GB" b="1" dirty="0"/>
              <a:t>Method:</a:t>
            </a:r>
            <a:r>
              <a:rPr lang="en-GB" dirty="0"/>
              <a:t> It was a lab experiment using mice trained to fear the smell of </a:t>
            </a:r>
            <a:r>
              <a:rPr lang="en-GB" dirty="0" err="1"/>
              <a:t>acetophenone</a:t>
            </a:r>
            <a:r>
              <a:rPr lang="en-GB" dirty="0"/>
              <a:t>, a chemical the scent of which has been compared to those of cherries and almonds. They wafted the scent around a small chamber, while giving small electric shocks to male mice. The animals eventually learned to associate the scent with pain, shuddering in the presence of the scent even without a shock. They then assessed the offspring of the trained mice to measure whether or not they had inherited the fear of </a:t>
            </a:r>
            <a:r>
              <a:rPr lang="en-GB" dirty="0" err="1"/>
              <a:t>acetophenone</a:t>
            </a:r>
            <a:r>
              <a:rPr lang="en-GB" dirty="0"/>
              <a:t>.</a:t>
            </a:r>
          </a:p>
          <a:p>
            <a:endParaRPr lang="en-GB" dirty="0"/>
          </a:p>
        </p:txBody>
      </p:sp>
    </p:spTree>
    <p:extLst>
      <p:ext uri="{BB962C8B-B14F-4D97-AF65-F5344CB8AC3E}">
        <p14:creationId xmlns:p14="http://schemas.microsoft.com/office/powerpoint/2010/main" val="325834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Dias &amp; </a:t>
            </a:r>
            <a:r>
              <a:rPr lang="en-GB" dirty="0" err="1" smtClean="0"/>
              <a:t>ressler</a:t>
            </a:r>
            <a:r>
              <a:rPr lang="en-GB" dirty="0" smtClean="0"/>
              <a:t> (2013)</a:t>
            </a:r>
            <a:endParaRPr lang="en-GB" dirty="0"/>
          </a:p>
        </p:txBody>
      </p:sp>
      <p:sp>
        <p:nvSpPr>
          <p:cNvPr id="3" name="Content Placeholder 2"/>
          <p:cNvSpPr>
            <a:spLocks noGrp="1"/>
          </p:cNvSpPr>
          <p:nvPr>
            <p:ph idx="1"/>
          </p:nvPr>
        </p:nvSpPr>
        <p:spPr>
          <a:xfrm>
            <a:off x="1606045" y="2638045"/>
            <a:ext cx="5937755" cy="3592938"/>
          </a:xfrm>
        </p:spPr>
        <p:txBody>
          <a:bodyPr>
            <a:normAutofit fontScale="92500" lnSpcReduction="10000"/>
          </a:bodyPr>
          <a:lstStyle/>
          <a:p>
            <a:r>
              <a:rPr lang="en-GB" b="1" dirty="0"/>
              <a:t>Results:</a:t>
            </a:r>
            <a:r>
              <a:rPr lang="en-GB" dirty="0"/>
              <a:t> Despite never having encountered </a:t>
            </a:r>
            <a:r>
              <a:rPr lang="en-GB" dirty="0" err="1"/>
              <a:t>acetophenone</a:t>
            </a:r>
            <a:r>
              <a:rPr lang="en-GB" dirty="0"/>
              <a:t> in their lives, the offspring showed increased sensitivity when introduced to its smell, shuddering more markedly in its presence compared with the descendants of mice that had gone through no conditioning. A third generation of mice, the 'grandchildren', also inherited this reaction. The inheritance takes place even if the mice are conceived by in vitro fertilization. This indicates that somehow, information about the experience connected with the scent is being transmitted via the sperm or eggs.</a:t>
            </a:r>
          </a:p>
          <a:p>
            <a:r>
              <a:rPr lang="en-GB" b="1" dirty="0"/>
              <a:t>Conclusions:</a:t>
            </a:r>
            <a:r>
              <a:rPr lang="en-GB" dirty="0"/>
              <a:t> When a mouse learns to become afraid of a certain scent, his or her pups will be more sensitive to that scent, even though the pups have never encountered it. This suggests that fears can be the result of genetic inheritance.</a:t>
            </a:r>
          </a:p>
          <a:p>
            <a:endParaRPr lang="en-GB" dirty="0"/>
          </a:p>
        </p:txBody>
      </p:sp>
    </p:spTree>
    <p:extLst>
      <p:ext uri="{BB962C8B-B14F-4D97-AF65-F5344CB8AC3E}">
        <p14:creationId xmlns:p14="http://schemas.microsoft.com/office/powerpoint/2010/main" val="658737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Dias &amp; </a:t>
            </a:r>
            <a:r>
              <a:rPr lang="en-GB" dirty="0" err="1" smtClean="0"/>
              <a:t>ressler</a:t>
            </a:r>
            <a:r>
              <a:rPr lang="en-GB" dirty="0" smtClean="0"/>
              <a:t> (2013)</a:t>
            </a:r>
            <a:endParaRPr lang="en-GB" dirty="0"/>
          </a:p>
        </p:txBody>
      </p:sp>
      <p:sp>
        <p:nvSpPr>
          <p:cNvPr id="3" name="Content Placeholder 2"/>
          <p:cNvSpPr>
            <a:spLocks noGrp="1"/>
          </p:cNvSpPr>
          <p:nvPr>
            <p:ph idx="1"/>
          </p:nvPr>
        </p:nvSpPr>
        <p:spPr>
          <a:xfrm>
            <a:off x="1606045" y="2638045"/>
            <a:ext cx="5937755" cy="3592938"/>
          </a:xfrm>
        </p:spPr>
        <p:txBody>
          <a:bodyPr>
            <a:normAutofit lnSpcReduction="10000"/>
          </a:bodyPr>
          <a:lstStyle/>
          <a:p>
            <a:pPr lvl="0"/>
            <a:r>
              <a:rPr lang="en-GB" b="1" dirty="0"/>
              <a:t>Strength: </a:t>
            </a:r>
            <a:r>
              <a:rPr lang="en-GB" dirty="0"/>
              <a:t>As this was a lab experiment it can be easily replicated by other researchers. The extraneous variables can be controlled in order to measure cause and effect. It has been viewed as a rigorous study and shows clearly a genetic link to phobias.</a:t>
            </a:r>
          </a:p>
          <a:p>
            <a:endParaRPr lang="en-GB" dirty="0"/>
          </a:p>
          <a:p>
            <a:pPr lvl="0"/>
            <a:r>
              <a:rPr lang="en-GB" b="1" dirty="0"/>
              <a:t>Weaknesses: </a:t>
            </a:r>
            <a:r>
              <a:rPr lang="en-GB" dirty="0"/>
              <a:t>The findings are limited as</a:t>
            </a:r>
            <a:r>
              <a:rPr lang="en-GB" b="1" dirty="0"/>
              <a:t> </a:t>
            </a:r>
            <a:r>
              <a:rPr lang="en-GB" dirty="0"/>
              <a:t>the study was</a:t>
            </a:r>
            <a:r>
              <a:rPr lang="en-GB" b="1" dirty="0"/>
              <a:t> </a:t>
            </a:r>
            <a:r>
              <a:rPr lang="en-GB" dirty="0"/>
              <a:t>only focussed on scent and inheritance.  The researchers do not know if animals could also be trained to fear sound for example.  Also, the researchers do not know how the fear is transferred to the sperm or egg. Lastly, as it is an animal study the results are difficult to generalise to humans.</a:t>
            </a:r>
          </a:p>
          <a:p>
            <a:endParaRPr lang="en-GB" dirty="0"/>
          </a:p>
        </p:txBody>
      </p:sp>
    </p:spTree>
    <p:extLst>
      <p:ext uri="{BB962C8B-B14F-4D97-AF65-F5344CB8AC3E}">
        <p14:creationId xmlns:p14="http://schemas.microsoft.com/office/powerpoint/2010/main" val="3840244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TASK</a:t>
            </a:r>
            <a:endParaRPr lang="en-GB" dirty="0"/>
          </a:p>
        </p:txBody>
      </p:sp>
      <p:sp>
        <p:nvSpPr>
          <p:cNvPr id="3" name="Content Placeholder 2"/>
          <p:cNvSpPr>
            <a:spLocks noGrp="1"/>
          </p:cNvSpPr>
          <p:nvPr>
            <p:ph idx="1"/>
          </p:nvPr>
        </p:nvSpPr>
        <p:spPr>
          <a:xfrm>
            <a:off x="1606045" y="2991394"/>
            <a:ext cx="5937755" cy="2748634"/>
          </a:xfrm>
        </p:spPr>
        <p:txBody>
          <a:bodyPr/>
          <a:lstStyle/>
          <a:p>
            <a:r>
              <a:rPr lang="en-GB" dirty="0"/>
              <a:t>Using a method of your choice – write up, newspaper article, cartoon strip, mind-map – outline the main aims, method, results and conclusion of this study.</a:t>
            </a:r>
          </a:p>
          <a:p>
            <a:endParaRPr lang="en-GB" dirty="0"/>
          </a:p>
        </p:txBody>
      </p:sp>
    </p:spTree>
    <p:extLst>
      <p:ext uri="{BB962C8B-B14F-4D97-AF65-F5344CB8AC3E}">
        <p14:creationId xmlns:p14="http://schemas.microsoft.com/office/powerpoint/2010/main" val="7694451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12357" y="203240"/>
            <a:ext cx="4403334" cy="6555641"/>
          </a:xfrm>
          <a:prstGeom prst="rect">
            <a:avLst/>
          </a:prstGeom>
          <a:noFill/>
        </p:spPr>
        <p:txBody>
          <a:bodyPr wrap="square" rtlCol="0">
            <a:spAutoFit/>
          </a:bodyPr>
          <a:lstStyle/>
          <a:p>
            <a:r>
              <a:rPr lang="en-GB" sz="1400" b="1" dirty="0"/>
              <a:t>Aim:</a:t>
            </a:r>
            <a:r>
              <a:rPr lang="en-GB" sz="1400" dirty="0"/>
              <a:t> </a:t>
            </a:r>
            <a:r>
              <a:rPr lang="en-GB" sz="1400" dirty="0" err="1"/>
              <a:t>Ressler</a:t>
            </a:r>
            <a:r>
              <a:rPr lang="en-GB" sz="1400" dirty="0"/>
              <a:t> and his colleague Dias became interested in genetic inheritance after working with poor people living in inner cities, where cycles of drug addiction, neuropsychiatric illness and other problems often seem to recur in parents and their children. </a:t>
            </a:r>
            <a:r>
              <a:rPr lang="en-GB" sz="1400" dirty="0" err="1"/>
              <a:t>Ressler</a:t>
            </a:r>
            <a:r>
              <a:rPr lang="en-GB" sz="1400" dirty="0"/>
              <a:t> and Dias then opted to study genetic inheritance in laboratory mice</a:t>
            </a:r>
            <a:r>
              <a:rPr lang="en-GB" sz="1400" dirty="0" smtClean="0"/>
              <a:t>.</a:t>
            </a:r>
          </a:p>
          <a:p>
            <a:endParaRPr lang="en-GB" sz="1400" dirty="0"/>
          </a:p>
          <a:p>
            <a:r>
              <a:rPr lang="en-GB" sz="1400" b="1" dirty="0"/>
              <a:t>Method:</a:t>
            </a:r>
            <a:r>
              <a:rPr lang="en-GB" sz="1400" dirty="0"/>
              <a:t> It was a lab experiment using mice trained to fear the smell of </a:t>
            </a:r>
            <a:r>
              <a:rPr lang="en-GB" sz="1400" dirty="0" err="1"/>
              <a:t>acetophenone</a:t>
            </a:r>
            <a:r>
              <a:rPr lang="en-GB" sz="1400" dirty="0"/>
              <a:t>, a chemical the scent of which has been compared to those of cherries and almonds. They wafted the scent around a small chamber, while giving small electric shocks to male mice. The animals eventually learned to associate the scent with pain, shuddering in the presence of the scent even without a shock. They then assessed the offspring of the trained mice to measure whether or not they had inherited the fear of </a:t>
            </a:r>
            <a:r>
              <a:rPr lang="en-GB" sz="1400" dirty="0" err="1"/>
              <a:t>acetophenone</a:t>
            </a:r>
            <a:r>
              <a:rPr lang="en-GB" sz="1400" dirty="0" smtClean="0"/>
              <a:t>.</a:t>
            </a:r>
          </a:p>
          <a:p>
            <a:endParaRPr lang="en-GB" sz="1400" dirty="0"/>
          </a:p>
          <a:p>
            <a:r>
              <a:rPr lang="en-GB" sz="1400" b="1" dirty="0"/>
              <a:t>Results:</a:t>
            </a:r>
            <a:r>
              <a:rPr lang="en-GB" sz="1400" dirty="0"/>
              <a:t> Despite never having encountered </a:t>
            </a:r>
            <a:r>
              <a:rPr lang="en-GB" sz="1400" dirty="0" err="1"/>
              <a:t>acetophenone</a:t>
            </a:r>
            <a:r>
              <a:rPr lang="en-GB" sz="1400" dirty="0"/>
              <a:t> in their lives, the offspring showed increased sensitivity when introduced to its smell, shuddering more markedly in its presence compared with the descendants of mice that had gone through no conditioning. A third generation of mice, the 'grandchildren', also inherited this reaction. The inheritance takes place even if the mice are conceived by in vitro fertilization. This indicates that somehow, information about the experience connected with the scent is being transmitted via the sperm or eggs.</a:t>
            </a:r>
          </a:p>
          <a:p>
            <a:endParaRPr lang="en-GB" sz="1400" dirty="0"/>
          </a:p>
        </p:txBody>
      </p:sp>
      <p:sp>
        <p:nvSpPr>
          <p:cNvPr id="5" name="TextBox 4"/>
          <p:cNvSpPr txBox="1"/>
          <p:nvPr/>
        </p:nvSpPr>
        <p:spPr>
          <a:xfrm>
            <a:off x="5003074" y="516748"/>
            <a:ext cx="3475871" cy="5693866"/>
          </a:xfrm>
          <a:prstGeom prst="rect">
            <a:avLst/>
          </a:prstGeom>
          <a:noFill/>
        </p:spPr>
        <p:txBody>
          <a:bodyPr wrap="square" rtlCol="0">
            <a:spAutoFit/>
          </a:bodyPr>
          <a:lstStyle/>
          <a:p>
            <a:r>
              <a:rPr lang="en-GB" sz="1400" b="1" dirty="0"/>
              <a:t>Conclusions:</a:t>
            </a:r>
            <a:r>
              <a:rPr lang="en-GB" sz="1400" dirty="0"/>
              <a:t> When a mouse learns to become afraid of a certain scent, his or her pups will be more sensitive to that scent, even though the pups have never encountered it. This suggests that fears can be the result of genetic inheritance.</a:t>
            </a:r>
          </a:p>
          <a:p>
            <a:endParaRPr lang="en-GB" sz="1400" b="1" dirty="0" smtClean="0"/>
          </a:p>
          <a:p>
            <a:r>
              <a:rPr lang="en-GB" sz="1400" b="1" dirty="0" smtClean="0"/>
              <a:t>Evaluation:</a:t>
            </a:r>
          </a:p>
          <a:p>
            <a:endParaRPr lang="en-GB" sz="1400" dirty="0"/>
          </a:p>
          <a:p>
            <a:pPr lvl="0"/>
            <a:r>
              <a:rPr lang="en-GB" sz="1400" b="1" dirty="0"/>
              <a:t>Strength: </a:t>
            </a:r>
            <a:r>
              <a:rPr lang="en-GB" sz="1400" dirty="0"/>
              <a:t>As this was a lab experiment it can be easily replicated by other researchers. The extraneous variables can be controlled in order to measure cause and effect. It has been viewed as a rigorous study and shows clearly a genetic link to phobias.</a:t>
            </a:r>
          </a:p>
          <a:p>
            <a:r>
              <a:rPr lang="en-GB" sz="1400" b="1" dirty="0"/>
              <a:t> </a:t>
            </a:r>
            <a:endParaRPr lang="en-GB" sz="1400" dirty="0"/>
          </a:p>
          <a:p>
            <a:pPr lvl="0"/>
            <a:r>
              <a:rPr lang="en-GB" sz="1400" b="1" dirty="0"/>
              <a:t>Weaknesses: </a:t>
            </a:r>
            <a:r>
              <a:rPr lang="en-GB" sz="1400" dirty="0"/>
              <a:t>The findings are limited as</a:t>
            </a:r>
            <a:r>
              <a:rPr lang="en-GB" sz="1400" b="1" dirty="0"/>
              <a:t> </a:t>
            </a:r>
            <a:r>
              <a:rPr lang="en-GB" sz="1400" dirty="0"/>
              <a:t>the study was</a:t>
            </a:r>
            <a:r>
              <a:rPr lang="en-GB" sz="1400" b="1" dirty="0"/>
              <a:t> </a:t>
            </a:r>
            <a:r>
              <a:rPr lang="en-GB" sz="1400" dirty="0"/>
              <a:t>only focussed on scent and inheritance.  The researchers do not know if animals could also be trained to fear sound for example.  Also, the researchers do not know how the fear is transferred to the sperm or egg. Lastly, as it is an animal study the results are difficult to generalise to humans.</a:t>
            </a:r>
          </a:p>
          <a:p>
            <a:endParaRPr lang="en-GB" sz="1400" dirty="0"/>
          </a:p>
        </p:txBody>
      </p:sp>
    </p:spTree>
    <p:extLst>
      <p:ext uri="{BB962C8B-B14F-4D97-AF65-F5344CB8AC3E}">
        <p14:creationId xmlns:p14="http://schemas.microsoft.com/office/powerpoint/2010/main" val="9632144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Some more genetic factors</a:t>
            </a:r>
            <a:endParaRPr lang="en-GB" dirty="0"/>
          </a:p>
        </p:txBody>
      </p:sp>
      <p:sp>
        <p:nvSpPr>
          <p:cNvPr id="3" name="Subtitle 2"/>
          <p:cNvSpPr>
            <a:spLocks noGrp="1"/>
          </p:cNvSpPr>
          <p:nvPr>
            <p:ph type="subTitle" idx="1"/>
          </p:nvPr>
        </p:nvSpPr>
        <p:spPr/>
        <p:txBody>
          <a:bodyPr/>
          <a:lstStyle/>
          <a:p>
            <a:r>
              <a:rPr lang="en-GB" dirty="0" smtClean="0"/>
              <a:t>‘Nature’ vs ‘Nurture’</a:t>
            </a:r>
            <a:endParaRPr lang="en-GB" dirty="0"/>
          </a:p>
        </p:txBody>
      </p:sp>
    </p:spTree>
    <p:extLst>
      <p:ext uri="{BB962C8B-B14F-4D97-AF65-F5344CB8AC3E}">
        <p14:creationId xmlns:p14="http://schemas.microsoft.com/office/powerpoint/2010/main" val="13501390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Evolution </a:t>
            </a:r>
            <a:r>
              <a:rPr lang="en-GB" dirty="0" err="1" smtClean="0"/>
              <a:t>ary</a:t>
            </a:r>
            <a:r>
              <a:rPr lang="en-GB" dirty="0" smtClean="0"/>
              <a:t> factors</a:t>
            </a:r>
            <a:endParaRPr lang="en-GB" dirty="0"/>
          </a:p>
        </p:txBody>
      </p:sp>
      <p:pic>
        <p:nvPicPr>
          <p:cNvPr id="4" name="Picture 3"/>
          <p:cNvPicPr>
            <a:picLocks noChangeAspect="1"/>
          </p:cNvPicPr>
          <p:nvPr/>
        </p:nvPicPr>
        <p:blipFill>
          <a:blip r:embed="rId2">
            <a:extLst>
              <a:ext uri="{BEBA8EAE-BF5A-486C-A8C5-ECC9F3942E4B}">
                <a14:imgProps xmlns:a14="http://schemas.microsoft.com/office/drawing/2010/main">
                  <a14:imgLayer r:embed="rId3">
                    <a14:imgEffect>
                      <a14:artisticGlowDiffused/>
                    </a14:imgEffect>
                  </a14:imgLayer>
                </a14:imgProps>
              </a:ext>
            </a:extLst>
          </a:blip>
          <a:stretch>
            <a:fillRect/>
          </a:stretch>
        </p:blipFill>
        <p:spPr>
          <a:xfrm>
            <a:off x="4450182" y="1003349"/>
            <a:ext cx="3018206" cy="1116813"/>
          </a:xfrm>
          <a:prstGeom prst="rect">
            <a:avLst/>
          </a:prstGeom>
        </p:spPr>
      </p:pic>
      <p:sp>
        <p:nvSpPr>
          <p:cNvPr id="3" name="Content Placeholder 2"/>
          <p:cNvSpPr>
            <a:spLocks noGrp="1"/>
          </p:cNvSpPr>
          <p:nvPr>
            <p:ph idx="1"/>
          </p:nvPr>
        </p:nvSpPr>
        <p:spPr>
          <a:xfrm>
            <a:off x="1606045" y="2638046"/>
            <a:ext cx="5937755" cy="3663002"/>
          </a:xfrm>
        </p:spPr>
        <p:txBody>
          <a:bodyPr>
            <a:normAutofit fontScale="92500" lnSpcReduction="10000"/>
          </a:bodyPr>
          <a:lstStyle/>
          <a:p>
            <a:r>
              <a:rPr lang="en-GB" dirty="0"/>
              <a:t>Perhaps all humans have inherited, through natural selection, a tendency to fear certain potentially dangerous things e.g. heights. It is thought that long ago people who did not fear and avoid such things died out and so their genes were not passed on. So, developing fears of certain objects or situations allowed our ancestors to survive long enough to pass on their phobic genes. We also develop some phobias very quickly, usually of life threatening objects or situations, which supports the role of evolution in the development of phobias as we avoid the danger in order to survive. Evidence shows that some phobias have been around for a long time, which supports the role of evolution. </a:t>
            </a:r>
            <a:endParaRPr lang="en-GB" dirty="0" smtClean="0"/>
          </a:p>
          <a:p>
            <a:endParaRPr lang="en-GB" dirty="0"/>
          </a:p>
          <a:p>
            <a:r>
              <a:rPr lang="en-GB" dirty="0" smtClean="0"/>
              <a:t>How does evolution help us to understand phobias?</a:t>
            </a:r>
            <a:endParaRPr lang="en-GB" dirty="0"/>
          </a:p>
        </p:txBody>
      </p:sp>
    </p:spTree>
    <p:extLst>
      <p:ext uri="{BB962C8B-B14F-4D97-AF65-F5344CB8AC3E}">
        <p14:creationId xmlns:p14="http://schemas.microsoft.com/office/powerpoint/2010/main" val="28782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Biological preparedness</a:t>
            </a:r>
            <a:endParaRPr lang="en-GB" dirty="0"/>
          </a:p>
        </p:txBody>
      </p:sp>
      <p:sp>
        <p:nvSpPr>
          <p:cNvPr id="3" name="Content Placeholder 2"/>
          <p:cNvSpPr>
            <a:spLocks noGrp="1"/>
          </p:cNvSpPr>
          <p:nvPr>
            <p:ph idx="1"/>
          </p:nvPr>
        </p:nvSpPr>
        <p:spPr>
          <a:xfrm>
            <a:off x="5052060" y="1313410"/>
            <a:ext cx="3611880" cy="4739917"/>
          </a:xfrm>
        </p:spPr>
        <p:txBody>
          <a:bodyPr/>
          <a:lstStyle/>
          <a:p>
            <a:r>
              <a:rPr lang="en-GB" dirty="0"/>
              <a:t>People (and animals) are innately predisposed to form associations between tastes and illness. Why? It is most likely due to the evolution of survival mechanisms. Species that readily form such associations between food and illness are more likely to avoid those foods again in the future, thus ensuring their chances for survival and the likelihood that they will reproduce.</a:t>
            </a:r>
          </a:p>
        </p:txBody>
      </p:sp>
      <p:sp>
        <p:nvSpPr>
          <p:cNvPr id="4" name="Text Placeholder 3"/>
          <p:cNvSpPr>
            <a:spLocks noGrp="1"/>
          </p:cNvSpPr>
          <p:nvPr>
            <p:ph type="body" sz="half" idx="2"/>
          </p:nvPr>
        </p:nvSpPr>
        <p:spPr/>
        <p:txBody>
          <a:bodyPr/>
          <a:lstStyle/>
          <a:p>
            <a:endParaRPr lang="en-GB" dirty="0"/>
          </a:p>
        </p:txBody>
      </p:sp>
      <p:pic>
        <p:nvPicPr>
          <p:cNvPr id="5" name="Picture 4"/>
          <p:cNvPicPr>
            <a:picLocks noChangeAspect="1"/>
          </p:cNvPicPr>
          <p:nvPr/>
        </p:nvPicPr>
        <p:blipFill>
          <a:blip r:embed="rId2"/>
          <a:stretch>
            <a:fillRect/>
          </a:stretch>
        </p:blipFill>
        <p:spPr>
          <a:xfrm>
            <a:off x="1208723" y="3581779"/>
            <a:ext cx="2114550" cy="2162175"/>
          </a:xfrm>
          <a:prstGeom prst="rect">
            <a:avLst/>
          </a:prstGeom>
          <a:ln w="25400">
            <a:solidFill>
              <a:schemeClr val="tx1"/>
            </a:solidFill>
          </a:ln>
        </p:spPr>
      </p:pic>
    </p:spTree>
    <p:extLst>
      <p:ext uri="{BB962C8B-B14F-4D97-AF65-F5344CB8AC3E}">
        <p14:creationId xmlns:p14="http://schemas.microsoft.com/office/powerpoint/2010/main" val="1713871885"/>
      </p:ext>
    </p:extLst>
  </p:cSld>
  <p:clrMapOvr>
    <a:masterClrMapping/>
  </p:clrMapOvr>
  <p:timing>
    <p:tnLst>
      <p:par>
        <p:cTn id="1" dur="indefinite" restart="never" nodeType="tmRoot"/>
      </p:par>
    </p:tnLst>
  </p:timing>
</p:sld>
</file>

<file path=ppt/theme/theme1.xml><?xml version="1.0" encoding="utf-8"?>
<a:theme xmlns:a="http://schemas.openxmlformats.org/drawingml/2006/main" name="Parcel">
  <a:themeElements>
    <a:clrScheme name="Parcel">
      <a:dk1>
        <a:srgbClr val="000000"/>
      </a:dk1>
      <a:lt1>
        <a:sysClr val="window" lastClr="FFFFFF"/>
      </a:lt1>
      <a:dk2>
        <a:srgbClr val="5E5E5E"/>
      </a:dk2>
      <a:lt2>
        <a:srgbClr val="DDDDDD"/>
      </a:lt2>
      <a:accent1>
        <a:srgbClr val="A6B727"/>
      </a:accent1>
      <a:accent2>
        <a:srgbClr val="418AB3"/>
      </a:accent2>
      <a:accent3>
        <a:srgbClr val="F69200"/>
      </a:accent3>
      <a:accent4>
        <a:srgbClr val="838383"/>
      </a:accent4>
      <a:accent5>
        <a:srgbClr val="FEC306"/>
      </a:accent5>
      <a:accent6>
        <a:srgbClr val="DF5327"/>
      </a:accent6>
      <a:hlink>
        <a:srgbClr val="F59E00"/>
      </a:hlink>
      <a:folHlink>
        <a:srgbClr val="B2B2B2"/>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A425FB89-E954-4A2A-81DC-D90804A94DBA}"/>
    </a:ext>
  </a:extLst>
</a:theme>
</file>

<file path=docProps/app.xml><?xml version="1.0" encoding="utf-8"?>
<Properties xmlns="http://schemas.openxmlformats.org/officeDocument/2006/extended-properties" xmlns:vt="http://schemas.openxmlformats.org/officeDocument/2006/docPropsVTypes">
  <Template>TM10001115[[fn=Parcel]]</Template>
  <TotalTime>236</TotalTime>
  <Words>1128</Words>
  <Application>Microsoft Office PowerPoint</Application>
  <PresentationFormat>On-screen Show (4:3)</PresentationFormat>
  <Paragraphs>36</Paragraphs>
  <Slides>10</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Gill Sans MT</vt:lpstr>
      <vt:lpstr>Parcel</vt:lpstr>
      <vt:lpstr>Where do phobias come from?</vt:lpstr>
      <vt:lpstr>Dias &amp; ressler (2013)</vt:lpstr>
      <vt:lpstr>Dias &amp; ressler (2013)</vt:lpstr>
      <vt:lpstr>Dias &amp; ressler (2013)</vt:lpstr>
      <vt:lpstr>TASK</vt:lpstr>
      <vt:lpstr>PowerPoint Presentation</vt:lpstr>
      <vt:lpstr>Some more genetic factors</vt:lpstr>
      <vt:lpstr>Evolution ary factors</vt:lpstr>
      <vt:lpstr>Biological preparedness</vt:lpstr>
      <vt:lpstr>Biological preparedness</vt:lpstr>
    </vt:vector>
  </TitlesOfParts>
  <Company>City of Edinburgh Council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Where do phobias come from?</dc:title>
  <dc:creator>John Jennings</dc:creator>
  <cp:lastModifiedBy>John Jennings</cp:lastModifiedBy>
  <cp:revision>4</cp:revision>
  <dcterms:created xsi:type="dcterms:W3CDTF">2018-02-21T10:48:39Z</dcterms:created>
  <dcterms:modified xsi:type="dcterms:W3CDTF">2018-02-26T10:59:04Z</dcterms:modified>
</cp:coreProperties>
</file>