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4" d="100"/>
          <a:sy n="74" d="100"/>
        </p:scale>
        <p:origin x="2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1441471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1739117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18842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1686760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17510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3766727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35148682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2481752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950032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FB5DD0-26DE-46EA-9F0F-1A2A9758500C}" type="datetimeFigureOut">
              <a:rPr lang="en-GB" smtClean="0"/>
              <a:t>24/01/2017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1333101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FB5DD0-26DE-46EA-9F0F-1A2A9758500C}" type="datetimeFigureOut">
              <a:rPr lang="en-GB" smtClean="0"/>
              <a:t>24/01/2017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1398002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FB5DD0-26DE-46EA-9F0F-1A2A9758500C}" type="datetimeFigureOut">
              <a:rPr lang="en-GB" smtClean="0"/>
              <a:t>24/01/2017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1795271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FB5DD0-26DE-46EA-9F0F-1A2A9758500C}" type="datetimeFigureOut">
              <a:rPr lang="en-GB" smtClean="0"/>
              <a:t>24/01/2017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2153820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FB5DD0-26DE-46EA-9F0F-1A2A9758500C}" type="datetimeFigureOut">
              <a:rPr lang="en-GB" smtClean="0"/>
              <a:t>24/01/2017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1714620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FB5DD0-26DE-46EA-9F0F-1A2A9758500C}" type="datetimeFigureOut">
              <a:rPr lang="en-GB" smtClean="0"/>
              <a:t>24/01/2017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2008706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FB5DD0-26DE-46EA-9F0F-1A2A9758500C}" type="datetimeFigureOut">
              <a:rPr lang="en-GB" smtClean="0"/>
              <a:t>24/01/2017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3ED3682-5A3F-46E7-8531-A0F44C5D2C93}" type="slidenum">
              <a:rPr lang="en-GB" smtClean="0"/>
              <a:t>‹#›</a:t>
            </a:fld>
            <a:endParaRPr lang="en-GB"/>
          </a:p>
        </p:txBody>
      </p:sp>
    </p:spTree>
    <p:extLst>
      <p:ext uri="{BB962C8B-B14F-4D97-AF65-F5344CB8AC3E}">
        <p14:creationId xmlns:p14="http://schemas.microsoft.com/office/powerpoint/2010/main" val="913507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cxnSp>
          <p:nvCxnSpPr>
            <p:cNvPr id="7" name="Straight Connector 6"/>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50000"/>
                <a:alpha val="7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CFB5DD0-26DE-46EA-9F0F-1A2A9758500C}" type="datetimeFigureOut">
              <a:rPr lang="en-GB" smtClean="0"/>
              <a:t>24/01/2017</a:t>
            </a:fld>
            <a:endParaRPr lang="en-GB"/>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53ED3682-5A3F-46E7-8531-A0F44C5D2C93}" type="slidenum">
              <a:rPr lang="en-GB" smtClean="0"/>
              <a:t>‹#›</a:t>
            </a:fld>
            <a:endParaRPr lang="en-GB"/>
          </a:p>
        </p:txBody>
      </p:sp>
    </p:spTree>
    <p:extLst>
      <p:ext uri="{BB962C8B-B14F-4D97-AF65-F5344CB8AC3E}">
        <p14:creationId xmlns:p14="http://schemas.microsoft.com/office/powerpoint/2010/main" val="3490306525"/>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62" r:id="rId15"/>
    <p:sldLayoutId id="214748376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Stages of Sleep</a:t>
            </a:r>
            <a:endParaRPr lang="en-GB" dirty="0"/>
          </a:p>
        </p:txBody>
      </p:sp>
      <p:sp>
        <p:nvSpPr>
          <p:cNvPr id="3" name="Subtitle 2"/>
          <p:cNvSpPr>
            <a:spLocks noGrp="1"/>
          </p:cNvSpPr>
          <p:nvPr>
            <p:ph type="subTitle" idx="1"/>
          </p:nvPr>
        </p:nvSpPr>
        <p:spPr/>
        <p:txBody>
          <a:bodyPr/>
          <a:lstStyle/>
          <a:p>
            <a:r>
              <a:rPr lang="en-GB" dirty="0" smtClean="0"/>
              <a:t>Nat 5 Psychology</a:t>
            </a:r>
            <a:endParaRPr lang="en-GB" dirty="0"/>
          </a:p>
        </p:txBody>
      </p:sp>
    </p:spTree>
    <p:extLst>
      <p:ext uri="{BB962C8B-B14F-4D97-AF65-F5344CB8AC3E}">
        <p14:creationId xmlns:p14="http://schemas.microsoft.com/office/powerpoint/2010/main" val="2455299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Stage One</a:t>
            </a:r>
            <a:endParaRPr lang="en-GB" dirty="0"/>
          </a:p>
        </p:txBody>
      </p:sp>
      <p:sp>
        <p:nvSpPr>
          <p:cNvPr id="3" name="Content Placeholder 2"/>
          <p:cNvSpPr>
            <a:spLocks noGrp="1"/>
          </p:cNvSpPr>
          <p:nvPr>
            <p:ph sz="half" idx="1"/>
          </p:nvPr>
        </p:nvSpPr>
        <p:spPr/>
        <p:txBody>
          <a:bodyPr>
            <a:normAutofit fontScale="92500" lnSpcReduction="20000"/>
          </a:bodyPr>
          <a:lstStyle/>
          <a:p>
            <a:r>
              <a:rPr lang="en-GB" dirty="0"/>
              <a:t>Stage 1 is the beginning of the sleep cycle, and is a relatively light stage of sleep. Stage 1 can be considered a transition period between wakefulness and sleep. This period of sleep lasts only a brief time (around 5-10 minutes). If you awaken someone during this stage, they might report that they weren't really asleep.  You might also experience the sensation of falling at this stage</a:t>
            </a:r>
            <a:r>
              <a:rPr lang="en-GB" dirty="0" smtClean="0"/>
              <a:t>.</a:t>
            </a:r>
            <a:endParaRPr lang="en-GB" dirty="0"/>
          </a:p>
        </p:txBody>
      </p:sp>
      <p:pic>
        <p:nvPicPr>
          <p:cNvPr id="6" name="Content Placeholder 5"/>
          <p:cNvPicPr>
            <a:picLocks noGrp="1" noChangeAspect="1"/>
          </p:cNvPicPr>
          <p:nvPr>
            <p:ph sz="half" idx="2"/>
          </p:nvPr>
        </p:nvPicPr>
        <p:blipFill>
          <a:blip r:embed="rId2"/>
          <a:stretch>
            <a:fillRect/>
          </a:stretch>
        </p:blipFill>
        <p:spPr>
          <a:xfrm>
            <a:off x="4036163" y="2318292"/>
            <a:ext cx="3089275" cy="2999358"/>
          </a:xfrm>
          <a:prstGeom prst="rect">
            <a:avLst/>
          </a:prstGeom>
        </p:spPr>
      </p:pic>
    </p:spTree>
    <p:extLst>
      <p:ext uri="{BB962C8B-B14F-4D97-AF65-F5344CB8AC3E}">
        <p14:creationId xmlns:p14="http://schemas.microsoft.com/office/powerpoint/2010/main" val="3256016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Stage Two</a:t>
            </a:r>
            <a:endParaRPr lang="en-GB" dirty="0"/>
          </a:p>
        </p:txBody>
      </p:sp>
      <p:sp>
        <p:nvSpPr>
          <p:cNvPr id="3" name="Content Placeholder 2"/>
          <p:cNvSpPr>
            <a:spLocks noGrp="1"/>
          </p:cNvSpPr>
          <p:nvPr>
            <p:ph sz="half" idx="1"/>
          </p:nvPr>
        </p:nvSpPr>
        <p:spPr/>
        <p:txBody>
          <a:bodyPr/>
          <a:lstStyle/>
          <a:p>
            <a:r>
              <a:rPr lang="en-GB" dirty="0"/>
              <a:t>Stage 2 is the second stage of sleep and lasts for approximately 20 minutes. The brain begins to produce bursts of rapid, rhythmic brain wave activity known as </a:t>
            </a:r>
            <a:r>
              <a:rPr lang="en-GB" b="1" dirty="0"/>
              <a:t>sleep spindles</a:t>
            </a:r>
            <a:r>
              <a:rPr lang="en-GB" dirty="0"/>
              <a:t>. Body temperature starts to decrease and heart rate begins to slow.</a:t>
            </a:r>
          </a:p>
          <a:p>
            <a:endParaRPr lang="en-GB" dirty="0"/>
          </a:p>
        </p:txBody>
      </p:sp>
      <p:pic>
        <p:nvPicPr>
          <p:cNvPr id="1026" name="Picture 2" descr="http://cf.ltkcdn.net/exercise/images/std/118921-400x300-Heart_rate.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868039" y="2492068"/>
            <a:ext cx="3089275" cy="2316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4593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Stage Three</a:t>
            </a:r>
            <a:endParaRPr lang="en-GB" dirty="0"/>
          </a:p>
        </p:txBody>
      </p:sp>
      <p:sp>
        <p:nvSpPr>
          <p:cNvPr id="3" name="Content Placeholder 2"/>
          <p:cNvSpPr>
            <a:spLocks noGrp="1"/>
          </p:cNvSpPr>
          <p:nvPr>
            <p:ph sz="half" idx="1"/>
          </p:nvPr>
        </p:nvSpPr>
        <p:spPr>
          <a:xfrm>
            <a:off x="609600" y="2492417"/>
            <a:ext cx="3088109" cy="3880772"/>
          </a:xfrm>
        </p:spPr>
        <p:txBody>
          <a:bodyPr/>
          <a:lstStyle/>
          <a:p>
            <a:r>
              <a:rPr lang="en-GB" dirty="0"/>
              <a:t>Deep, slow brain waves known as </a:t>
            </a:r>
            <a:r>
              <a:rPr lang="en-GB" b="1" dirty="0"/>
              <a:t>delta waves</a:t>
            </a:r>
            <a:r>
              <a:rPr lang="en-GB" dirty="0"/>
              <a:t> begin to emerge during stage 3 sleep. Stage 3 is a transitional period between light sleep and a very deep sleep. </a:t>
            </a:r>
          </a:p>
        </p:txBody>
      </p:sp>
      <p:pic>
        <p:nvPicPr>
          <p:cNvPr id="2050" name="Picture 2" descr="https://encrypted-tbn2.gstatic.com/images?q=tbn:ANd9GcRYgGFOOEIjf_jr35Y-B3m5Tl2tx_LqxU2hQZy9Om9ljry-U4gU"/>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360192" y="2584953"/>
            <a:ext cx="24669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709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Stage Four</a:t>
            </a:r>
            <a:endParaRPr lang="en-GB" dirty="0"/>
          </a:p>
        </p:txBody>
      </p:sp>
      <p:sp>
        <p:nvSpPr>
          <p:cNvPr id="3" name="Content Placeholder 2"/>
          <p:cNvSpPr>
            <a:spLocks noGrp="1"/>
          </p:cNvSpPr>
          <p:nvPr>
            <p:ph sz="half" idx="1"/>
          </p:nvPr>
        </p:nvSpPr>
        <p:spPr/>
        <p:txBody>
          <a:bodyPr/>
          <a:lstStyle/>
          <a:p>
            <a:r>
              <a:rPr lang="en-GB" dirty="0"/>
              <a:t>Stage 4 is sometimes referred to as </a:t>
            </a:r>
            <a:r>
              <a:rPr lang="en-GB" b="1" dirty="0"/>
              <a:t>delta sleep</a:t>
            </a:r>
            <a:r>
              <a:rPr lang="en-GB" dirty="0"/>
              <a:t> because of the slow brain waves known as </a:t>
            </a:r>
            <a:r>
              <a:rPr lang="en-GB" b="1" dirty="0"/>
              <a:t>delta waves</a:t>
            </a:r>
            <a:r>
              <a:rPr lang="en-GB" dirty="0"/>
              <a:t> that occur during this time. Stage 4 is a deep sleep that lasts for approximately 30 minutes. Bed-wetting and sleepwalking are most likely to occur at the end of stage 4 sleep.</a:t>
            </a:r>
          </a:p>
          <a:p>
            <a:endParaRPr lang="en-GB" dirty="0"/>
          </a:p>
        </p:txBody>
      </p:sp>
      <p:pic>
        <p:nvPicPr>
          <p:cNvPr id="3074" name="Picture 2" descr="http://4.bp.blogspot.com/-KRv-eMwsAdk/Ufl5wF6FknI/AAAAAAAAAHs/k8XPXNhdOX0/s1600/bedwetting+child.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3880918" y="2870846"/>
            <a:ext cx="3661175" cy="2061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7430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 Sleep</a:t>
            </a:r>
            <a:endParaRPr lang="en-GB" dirty="0"/>
          </a:p>
        </p:txBody>
      </p:sp>
      <p:sp>
        <p:nvSpPr>
          <p:cNvPr id="5" name="Content Placeholder 4"/>
          <p:cNvSpPr>
            <a:spLocks noGrp="1"/>
          </p:cNvSpPr>
          <p:nvPr>
            <p:ph idx="1"/>
          </p:nvPr>
        </p:nvSpPr>
        <p:spPr/>
        <p:txBody>
          <a:bodyPr>
            <a:normAutofit lnSpcReduction="10000"/>
          </a:bodyPr>
          <a:lstStyle/>
          <a:p>
            <a:r>
              <a:rPr lang="en-GB" dirty="0"/>
              <a:t>Most dreaming occurs about an hour after we fall asleep during the fifth stage of sleep, known as rapid eye movement (REM) sleep. Dreaming occurs during REM sleep and is characterized by the rapid and random movement of the eyes as well as increased respiration rate and increased brain activity. </a:t>
            </a:r>
          </a:p>
          <a:p>
            <a:r>
              <a:rPr lang="en-GB" dirty="0"/>
              <a:t>We have around three to five REM episodes a night. REM sleep is also referred to as paradoxical sleep because while the brain and other body systems become more active, muscles become more relaxed. Dreaming occurs due because of increased brain activity, but voluntary muscles become paralysed. REM sleep in adult humans typically occupies 20-25% of total sleep, about 90-120 minutes of a night’s sleep</a:t>
            </a:r>
          </a:p>
          <a:p>
            <a:endParaRPr lang="en-GB" dirty="0"/>
          </a:p>
        </p:txBody>
      </p:sp>
    </p:spTree>
    <p:extLst>
      <p:ext uri="{BB962C8B-B14F-4D97-AF65-F5344CB8AC3E}">
        <p14:creationId xmlns:p14="http://schemas.microsoft.com/office/powerpoint/2010/main" val="27200938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609598" y="2160590"/>
            <a:ext cx="7143483" cy="3880773"/>
          </a:xfrm>
        </p:spPr>
        <p:txBody>
          <a:bodyPr numCol="2">
            <a:noAutofit/>
          </a:bodyPr>
          <a:lstStyle/>
          <a:p>
            <a:r>
              <a:rPr lang="en-GB" sz="1100" dirty="0"/>
              <a:t>Stage 1:</a:t>
            </a:r>
          </a:p>
          <a:p>
            <a:pPr marL="0" indent="0">
              <a:buNone/>
            </a:pPr>
            <a:r>
              <a:rPr lang="en-GB" sz="1100" dirty="0"/>
              <a:t>Stage 1 is the beginning of the sleep cycle, and is a relatively light stage of sleep. Stage 1 can be considered a transition period between wakefulness and sleep. This period of sleep lasts only a brief time (around 5-10 minutes). If you awaken someone during this stage, they might report that they weren't really asleep.  You might also experience the sensation of falling at this stage.</a:t>
            </a:r>
          </a:p>
          <a:p>
            <a:r>
              <a:rPr lang="en-GB" sz="1100" dirty="0"/>
              <a:t>Stage 2:</a:t>
            </a:r>
          </a:p>
          <a:p>
            <a:pPr marL="0" indent="0">
              <a:buNone/>
            </a:pPr>
            <a:r>
              <a:rPr lang="en-GB" sz="1100" dirty="0"/>
              <a:t>Stage 2 is the second stage of sleep and lasts for approximately 20 minutes. The brain begins to produce bursts of rapid, rhythmic brain wave activity known as sleep spindles. Body temperature starts to decrease and heart rate begins to slow.</a:t>
            </a:r>
          </a:p>
          <a:p>
            <a:r>
              <a:rPr lang="en-GB" sz="1100" dirty="0"/>
              <a:t>Stage 3:</a:t>
            </a:r>
          </a:p>
          <a:p>
            <a:pPr marL="0" indent="0">
              <a:buNone/>
            </a:pPr>
            <a:r>
              <a:rPr lang="en-GB" sz="1100" dirty="0"/>
              <a:t>Deep, slow brain waves known as delta waves begin to emerge during stage 3 sleep. Stage 3 is a transitional period between light sleep and a very deep sleep. </a:t>
            </a:r>
            <a:endParaRPr lang="en-GB" sz="1100" dirty="0" smtClean="0"/>
          </a:p>
          <a:p>
            <a:pPr marL="0" indent="0">
              <a:buNone/>
            </a:pPr>
            <a:endParaRPr lang="en-GB" sz="1100" dirty="0"/>
          </a:p>
          <a:p>
            <a:r>
              <a:rPr lang="en-GB" sz="1100" dirty="0"/>
              <a:t>Stage 4:</a:t>
            </a:r>
          </a:p>
          <a:p>
            <a:pPr marL="0" indent="0">
              <a:buNone/>
            </a:pPr>
            <a:r>
              <a:rPr lang="en-GB" sz="1100" dirty="0"/>
              <a:t>Stage 4 is sometimes referred to as delta sleep because of the slow brain waves known as delta waves that occur during this time. Stage 4 is a deep sleep that lasts for approximately 30 minutes. Bed-wetting and sleepwalking are most likely to occur at the end of stage 4 sleep.</a:t>
            </a:r>
          </a:p>
          <a:p>
            <a:r>
              <a:rPr lang="en-GB" sz="1100" dirty="0"/>
              <a:t>Stage 5 – REM:</a:t>
            </a:r>
          </a:p>
          <a:p>
            <a:pPr marL="0" indent="0">
              <a:buNone/>
            </a:pPr>
            <a:r>
              <a:rPr lang="en-GB" sz="1100" dirty="0"/>
              <a:t>Most dreaming occurs about an hour after we fall asleep during the fifth stage of sleep, known as rapid eye movement (REM) sleep. Dreaming occurs during REM sleep and is characterized by the rapid and random movement of the eyes as well as increased respiration rate and increased brain activity. </a:t>
            </a:r>
          </a:p>
          <a:p>
            <a:pPr marL="0" indent="0">
              <a:buNone/>
            </a:pPr>
            <a:r>
              <a:rPr lang="en-GB" sz="1100" dirty="0"/>
              <a:t>We have around three to five REM episodes a night. REM sleep is also referred to as paradoxical sleep because while the brain and other body systems become more active, muscles become more relaxed. Dreaming occurs due because of increased brain activity, but voluntary muscles become paralysed. REM sleep in adult humans typically occupies 20-25% of total sleep, about 90-120 minutes of a night’s sleep. </a:t>
            </a:r>
          </a:p>
        </p:txBody>
      </p:sp>
    </p:spTree>
    <p:extLst>
      <p:ext uri="{BB962C8B-B14F-4D97-AF65-F5344CB8AC3E}">
        <p14:creationId xmlns:p14="http://schemas.microsoft.com/office/powerpoint/2010/main" val="1346849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360</TotalTime>
  <Words>701</Words>
  <Application>Microsoft Office PowerPoint</Application>
  <PresentationFormat>On-screen Show (4:3)</PresentationFormat>
  <Paragraphs>26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Trebuchet MS</vt:lpstr>
      <vt:lpstr>Wingdings 3</vt:lpstr>
      <vt:lpstr>Facet</vt:lpstr>
      <vt:lpstr>Stages of Sleep</vt:lpstr>
      <vt:lpstr>Stage One</vt:lpstr>
      <vt:lpstr>Stage Two</vt:lpstr>
      <vt:lpstr>Stage Three</vt:lpstr>
      <vt:lpstr>Stage Four</vt:lpstr>
      <vt:lpstr>REM Sleep</vt:lpstr>
      <vt:lpstr>Summary</vt:lpstr>
    </vt:vector>
  </TitlesOfParts>
  <Company>City of Edinburgh Council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Stages of Sleep</dc:title>
  <dc:creator>John Jennings</dc:creator>
  <cp:lastModifiedBy>John Jennings</cp:lastModifiedBy>
  <cp:revision>2</cp:revision>
  <dcterms:created xsi:type="dcterms:W3CDTF">2017-01-24T10:53:02Z</dcterms:created>
  <dcterms:modified xsi:type="dcterms:W3CDTF">2017-01-24T16:53:40Z</dcterms:modified>
</cp:coreProperties>
</file>