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84" r:id="rId1"/>
  </p:sldMasterIdLst>
  <p:sldIdLst>
    <p:sldId id="256" r:id="rId2"/>
    <p:sldId id="257" r:id="rId3"/>
    <p:sldId id="258" r:id="rId4"/>
    <p:sldId id="259" r:id="rId5"/>
    <p:sldId id="260" r:id="rId6"/>
    <p:sldId id="261" r:id="rId7"/>
    <p:sldId id="265" r:id="rId8"/>
    <p:sldId id="262" r:id="rId9"/>
    <p:sldId id="263" r:id="rId10"/>
    <p:sldId id="264"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959" autoAdjust="0"/>
    <p:restoredTop sz="94660"/>
  </p:normalViewPr>
  <p:slideViewPr>
    <p:cSldViewPr snapToGrid="0">
      <p:cViewPr varScale="1">
        <p:scale>
          <a:sx n="73" d="100"/>
          <a:sy n="73" d="100"/>
        </p:scale>
        <p:origin x="32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2063115" y="630937"/>
            <a:ext cx="5230368"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808892" y="1098388"/>
            <a:ext cx="7738814" cy="4394988"/>
          </a:xfrm>
        </p:spPr>
        <p:txBody>
          <a:bodyPr anchor="ctr">
            <a:noAutofit/>
          </a:bodyPr>
          <a:lstStyle>
            <a:lvl1pPr algn="ctr">
              <a:defRPr sz="7500" spc="600" baseline="0"/>
            </a:lvl1pPr>
          </a:lstStyle>
          <a:p>
            <a:r>
              <a:rPr lang="en-US" smtClean="0"/>
              <a:t>Click to edit Master title style</a:t>
            </a:r>
            <a:endParaRPr lang="en-US" dirty="0"/>
          </a:p>
        </p:txBody>
      </p:sp>
      <p:sp>
        <p:nvSpPr>
          <p:cNvPr id="3" name="Subtitle 2"/>
          <p:cNvSpPr>
            <a:spLocks noGrp="1"/>
          </p:cNvSpPr>
          <p:nvPr>
            <p:ph type="subTitle" idx="1"/>
          </p:nvPr>
        </p:nvSpPr>
        <p:spPr>
          <a:xfrm>
            <a:off x="1661284" y="5979197"/>
            <a:ext cx="6034030" cy="742279"/>
          </a:xfrm>
        </p:spPr>
        <p:txBody>
          <a:bodyPr anchor="t">
            <a:normAutofit/>
          </a:bodyPr>
          <a:lstStyle>
            <a:lvl1pPr marL="0" indent="0" algn="ctr">
              <a:lnSpc>
                <a:spcPct val="100000"/>
              </a:lnSpc>
              <a:buNone/>
              <a:defRPr sz="1500" b="1" i="0" cap="all" spc="300" baseline="0">
                <a:solidFill>
                  <a:schemeClr val="tx2"/>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808892" y="6375679"/>
            <a:ext cx="1747292" cy="348462"/>
          </a:xfrm>
        </p:spPr>
        <p:txBody>
          <a:bodyPr/>
          <a:lstStyle>
            <a:lvl1pPr>
              <a:defRPr baseline="0">
                <a:solidFill>
                  <a:schemeClr val="accent1">
                    <a:lumMod val="50000"/>
                  </a:schemeClr>
                </a:solidFill>
              </a:defRPr>
            </a:lvl1pPr>
          </a:lstStyle>
          <a:p>
            <a:fld id="{9334D819-9F07-4261-B09B-9E467E5D9002}" type="datetimeFigureOut">
              <a:rPr lang="en-US" smtClean="0"/>
              <a:pPr/>
              <a:t>3/14/2018</a:t>
            </a:fld>
            <a:endParaRPr lang="en-US" dirty="0"/>
          </a:p>
        </p:txBody>
      </p:sp>
      <p:sp>
        <p:nvSpPr>
          <p:cNvPr id="5" name="Footer Placeholder 4"/>
          <p:cNvSpPr>
            <a:spLocks noGrp="1"/>
          </p:cNvSpPr>
          <p:nvPr>
            <p:ph type="ftr" sz="quarter" idx="11"/>
          </p:nvPr>
        </p:nvSpPr>
        <p:spPr>
          <a:xfrm>
            <a:off x="3135249" y="6375679"/>
            <a:ext cx="3086100" cy="345796"/>
          </a:xfrm>
        </p:spPr>
        <p:txBody>
          <a:bodyPr/>
          <a:lstStyle>
            <a:lvl1pPr>
              <a:defRPr baseline="0">
                <a:solidFill>
                  <a:schemeClr val="accent1">
                    <a:lumMod val="50000"/>
                  </a:schemeClr>
                </a:solidFill>
              </a:defRPr>
            </a:lvl1pPr>
          </a:lstStyle>
          <a:p>
            <a:endParaRPr lang="en-US" dirty="0"/>
          </a:p>
        </p:txBody>
      </p:sp>
      <p:sp>
        <p:nvSpPr>
          <p:cNvPr id="6" name="Slide Number Placeholder 5"/>
          <p:cNvSpPr>
            <a:spLocks noGrp="1"/>
          </p:cNvSpPr>
          <p:nvPr>
            <p:ph type="sldNum" sz="quarter" idx="12"/>
          </p:nvPr>
        </p:nvSpPr>
        <p:spPr>
          <a:xfrm>
            <a:off x="6800414" y="6375679"/>
            <a:ext cx="1747292" cy="345796"/>
          </a:xfrm>
        </p:spPr>
        <p:txBody>
          <a:bodyPr/>
          <a:lstStyle>
            <a:lvl1pPr>
              <a:defRPr baseline="0">
                <a:solidFill>
                  <a:schemeClr val="accent1">
                    <a:lumMod val="50000"/>
                  </a:schemeClr>
                </a:solidFill>
              </a:defRPr>
            </a:lvl1pPr>
          </a:lstStyle>
          <a:p>
            <a:fld id="{71766878-3199-4EAB-94E7-2D6D11070E14}" type="slidenum">
              <a:rPr lang="en-US" smtClean="0"/>
              <a:pPr/>
              <a:t>‹#›</a:t>
            </a:fld>
            <a:endParaRPr lang="en-US" dirty="0"/>
          </a:p>
        </p:txBody>
      </p:sp>
      <p:sp>
        <p:nvSpPr>
          <p:cNvPr id="13" name="Rectangle 12"/>
          <p:cNvSpPr/>
          <p:nvPr/>
        </p:nvSpPr>
        <p:spPr>
          <a:xfrm>
            <a:off x="0" y="0"/>
            <a:ext cx="212598"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title="left edge border"/>
          <p:cNvSpPr/>
          <p:nvPr/>
        </p:nvSpPr>
        <p:spPr>
          <a:xfrm>
            <a:off x="0" y="0"/>
            <a:ext cx="212598"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1948893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334D819-9F07-4261-B09B-9E467E5D9002}" type="datetimeFigureOut">
              <a:rPr lang="en-US" smtClean="0"/>
              <a:t>3/14/2018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1766878-3199-4EAB-94E7-2D6D11070E14}" type="slidenum">
              <a:rPr lang="en-US" smtClean="0"/>
              <a:t>‹#›</a:t>
            </a:fld>
            <a:endParaRPr lang="en-US" dirty="0"/>
          </a:p>
        </p:txBody>
      </p:sp>
    </p:spTree>
    <p:extLst>
      <p:ext uri="{BB962C8B-B14F-4D97-AF65-F5344CB8AC3E}">
        <p14:creationId xmlns:p14="http://schemas.microsoft.com/office/powerpoint/2010/main" val="39592004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96911" y="382386"/>
            <a:ext cx="1771930" cy="5600404"/>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42974" y="382386"/>
            <a:ext cx="5809517" cy="560040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334D819-9F07-4261-B09B-9E467E5D9002}" type="datetimeFigureOut">
              <a:rPr lang="en-US" smtClean="0"/>
              <a:t>3/14/2018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1766878-3199-4EAB-94E7-2D6D11070E14}" type="slidenum">
              <a:rPr lang="en-US" smtClean="0"/>
              <a:t>‹#›</a:t>
            </a:fld>
            <a:endParaRPr lang="en-US" dirty="0"/>
          </a:p>
        </p:txBody>
      </p:sp>
    </p:spTree>
    <p:extLst>
      <p:ext uri="{BB962C8B-B14F-4D97-AF65-F5344CB8AC3E}">
        <p14:creationId xmlns:p14="http://schemas.microsoft.com/office/powerpoint/2010/main" val="16081359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334D819-9F07-4261-B09B-9E467E5D9002}" type="datetimeFigureOut">
              <a:rPr lang="en-US" smtClean="0"/>
              <a:t>3/14/2018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1766878-3199-4EAB-94E7-2D6D11070E14}" type="slidenum">
              <a:rPr lang="en-US" smtClean="0"/>
              <a:t>‹#›</a:t>
            </a:fld>
            <a:endParaRPr lang="en-US" dirty="0"/>
          </a:p>
        </p:txBody>
      </p:sp>
    </p:spTree>
    <p:extLst>
      <p:ext uri="{BB962C8B-B14F-4D97-AF65-F5344CB8AC3E}">
        <p14:creationId xmlns:p14="http://schemas.microsoft.com/office/powerpoint/2010/main" val="41056429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11" name="Freeform 6"/>
          <p:cNvSpPr/>
          <p:nvPr/>
        </p:nvSpPr>
        <p:spPr bwMode="auto">
          <a:xfrm>
            <a:off x="0" y="0"/>
            <a:ext cx="2110979"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bg2"/>
          </a:solidFill>
          <a:ln w="0">
            <a:noFill/>
            <a:prstDash val="solid"/>
            <a:round/>
            <a:headEnd/>
            <a:tailEnd/>
          </a:ln>
        </p:spPr>
      </p:sp>
      <p:sp>
        <p:nvSpPr>
          <p:cNvPr id="2" name="Title 1"/>
          <p:cNvSpPr>
            <a:spLocks noGrp="1"/>
          </p:cNvSpPr>
          <p:nvPr>
            <p:ph type="title"/>
          </p:nvPr>
        </p:nvSpPr>
        <p:spPr>
          <a:xfrm>
            <a:off x="2432197" y="1073889"/>
            <a:ext cx="6140303" cy="4064627"/>
          </a:xfrm>
        </p:spPr>
        <p:txBody>
          <a:bodyPr anchor="b">
            <a:normAutofit/>
          </a:bodyPr>
          <a:lstStyle>
            <a:lvl1pPr>
              <a:defRPr sz="6300" spc="600" baseline="0">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2432198" y="5159782"/>
            <a:ext cx="5263116" cy="951135"/>
          </a:xfrm>
        </p:spPr>
        <p:txBody>
          <a:bodyPr>
            <a:normAutofit/>
          </a:bodyPr>
          <a:lstStyle>
            <a:lvl1pPr marL="0" indent="0">
              <a:lnSpc>
                <a:spcPct val="100000"/>
              </a:lnSpc>
              <a:buNone/>
              <a:defRPr sz="1500" b="1" i="0" cap="all" spc="300" baseline="0">
                <a:solidFill>
                  <a:schemeClr val="accent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2427410" y="6375679"/>
            <a:ext cx="1120460" cy="348462"/>
          </a:xfrm>
        </p:spPr>
        <p:txBody>
          <a:bodyPr/>
          <a:lstStyle>
            <a:lvl1pPr>
              <a:defRPr baseline="0">
                <a:solidFill>
                  <a:schemeClr val="tx2"/>
                </a:solidFill>
              </a:defRPr>
            </a:lvl1pPr>
          </a:lstStyle>
          <a:p>
            <a:fld id="{9334D819-9F07-4261-B09B-9E467E5D9002}" type="datetimeFigureOut">
              <a:rPr lang="en-US" smtClean="0"/>
              <a:pPr/>
              <a:t>3/14/2018</a:t>
            </a:fld>
            <a:endParaRPr lang="en-US" dirty="0"/>
          </a:p>
        </p:txBody>
      </p:sp>
      <p:sp>
        <p:nvSpPr>
          <p:cNvPr id="5" name="Footer Placeholder 4"/>
          <p:cNvSpPr>
            <a:spLocks noGrp="1"/>
          </p:cNvSpPr>
          <p:nvPr>
            <p:ph type="ftr" sz="quarter" idx="11"/>
          </p:nvPr>
        </p:nvSpPr>
        <p:spPr>
          <a:xfrm>
            <a:off x="3959298" y="6375679"/>
            <a:ext cx="3086100" cy="345796"/>
          </a:xfrm>
        </p:spPr>
        <p:txBody>
          <a:bodyPr/>
          <a:lstStyle>
            <a:lvl1pPr>
              <a:defRPr baseline="0">
                <a:solidFill>
                  <a:schemeClr val="tx2"/>
                </a:solidFill>
              </a:defRPr>
            </a:lvl1pPr>
          </a:lstStyle>
          <a:p>
            <a:endParaRPr lang="en-US" dirty="0"/>
          </a:p>
        </p:txBody>
      </p:sp>
      <p:sp>
        <p:nvSpPr>
          <p:cNvPr id="6" name="Slide Number Placeholder 5"/>
          <p:cNvSpPr>
            <a:spLocks noGrp="1"/>
          </p:cNvSpPr>
          <p:nvPr>
            <p:ph type="sldNum" sz="quarter" idx="12"/>
          </p:nvPr>
        </p:nvSpPr>
        <p:spPr>
          <a:xfrm>
            <a:off x="7456825" y="6375679"/>
            <a:ext cx="1115675" cy="345796"/>
          </a:xfrm>
        </p:spPr>
        <p:txBody>
          <a:bodyPr/>
          <a:lstStyle>
            <a:lvl1pPr>
              <a:defRPr baseline="0">
                <a:solidFill>
                  <a:schemeClr val="tx2"/>
                </a:solidFill>
              </a:defRPr>
            </a:lvl1pPr>
          </a:lstStyle>
          <a:p>
            <a:fld id="{71766878-3199-4EAB-94E7-2D6D11070E14}" type="slidenum">
              <a:rPr lang="en-US" smtClean="0"/>
              <a:pPr/>
              <a:t>‹#›</a:t>
            </a:fld>
            <a:endParaRPr lang="en-US" dirty="0"/>
          </a:p>
        </p:txBody>
      </p:sp>
      <p:sp>
        <p:nvSpPr>
          <p:cNvPr id="16" name="Freeform 11"/>
          <p:cNvSpPr/>
          <p:nvPr/>
        </p:nvSpPr>
        <p:spPr bwMode="auto">
          <a:xfrm>
            <a:off x="655786" y="0"/>
            <a:ext cx="1234679"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nvGrpSpPr>
          <p:cNvPr id="7" name="Group 6" title="left scallop shape"/>
          <p:cNvGrpSpPr/>
          <p:nvPr/>
        </p:nvGrpSpPr>
        <p:grpSpPr>
          <a:xfrm>
            <a:off x="0" y="0"/>
            <a:ext cx="2110979" cy="6858000"/>
            <a:chOff x="0" y="0"/>
            <a:chExt cx="2110979" cy="6858000"/>
          </a:xfrm>
        </p:grpSpPr>
        <p:sp>
          <p:nvSpPr>
            <p:cNvPr id="9" name="Freeform 8" title="left scallop shape"/>
            <p:cNvSpPr/>
            <p:nvPr/>
          </p:nvSpPr>
          <p:spPr bwMode="auto">
            <a:xfrm>
              <a:off x="0" y="0"/>
              <a:ext cx="2110979"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0" name="Freeform 11" title="left scallop inline"/>
            <p:cNvSpPr/>
            <p:nvPr/>
          </p:nvSpPr>
          <p:spPr bwMode="auto">
            <a:xfrm>
              <a:off x="655786" y="0"/>
              <a:ext cx="1234679"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val="351550351"/>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942975" y="2286000"/>
            <a:ext cx="3593592" cy="36195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985846" y="2286000"/>
            <a:ext cx="3593592" cy="36195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334D819-9F07-4261-B09B-9E467E5D9002}" type="datetimeFigureOut">
              <a:rPr lang="en-US" smtClean="0"/>
              <a:t>3/14/2018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1766878-3199-4EAB-94E7-2D6D11070E14}" type="slidenum">
              <a:rPr lang="en-US" smtClean="0"/>
              <a:t>‹#›</a:t>
            </a:fld>
            <a:endParaRPr lang="en-US" dirty="0"/>
          </a:p>
        </p:txBody>
      </p:sp>
    </p:spTree>
    <p:extLst>
      <p:ext uri="{BB962C8B-B14F-4D97-AF65-F5344CB8AC3E}">
        <p14:creationId xmlns:p14="http://schemas.microsoft.com/office/powerpoint/2010/main" val="410092484"/>
      </p:ext>
    </p:extLst>
  </p:cSld>
  <p:clrMapOvr>
    <a:masterClrMapping/>
  </p:clrMapOvr>
  <p:extLst mod="1">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42975" y="381001"/>
            <a:ext cx="7629525" cy="149351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941832" y="2199634"/>
            <a:ext cx="3611880" cy="632529"/>
          </a:xfrm>
        </p:spPr>
        <p:txBody>
          <a:bodyPr anchor="b">
            <a:noAutofit/>
          </a:bodyPr>
          <a:lstStyle>
            <a:lvl1pPr marL="0" indent="0">
              <a:lnSpc>
                <a:spcPct val="100000"/>
              </a:lnSpc>
              <a:buNone/>
              <a:defRPr sz="1800" b="1" cap="all" spc="150" baseline="0">
                <a:solidFill>
                  <a:schemeClr val="tx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941832" y="2909102"/>
            <a:ext cx="3611880" cy="299639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975398" y="2199634"/>
            <a:ext cx="3611880" cy="632529"/>
          </a:xfrm>
        </p:spPr>
        <p:txBody>
          <a:bodyPr anchor="b">
            <a:noAutofit/>
          </a:bodyPr>
          <a:lstStyle>
            <a:lvl1pPr marL="0" indent="0">
              <a:lnSpc>
                <a:spcPct val="100000"/>
              </a:lnSpc>
              <a:buNone/>
              <a:defRPr sz="1800" b="1" cap="all" spc="150" baseline="0">
                <a:solidFill>
                  <a:schemeClr val="tx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975398" y="2909102"/>
            <a:ext cx="3611880" cy="299639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334D819-9F07-4261-B09B-9E467E5D9002}" type="datetimeFigureOut">
              <a:rPr lang="en-US" smtClean="0"/>
              <a:t>3/14/2018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71766878-3199-4EAB-94E7-2D6D11070E14}" type="slidenum">
              <a:rPr lang="en-US" smtClean="0"/>
              <a:t>‹#›</a:t>
            </a:fld>
            <a:endParaRPr lang="en-US" dirty="0"/>
          </a:p>
        </p:txBody>
      </p:sp>
    </p:spTree>
    <p:extLst>
      <p:ext uri="{BB962C8B-B14F-4D97-AF65-F5344CB8AC3E}">
        <p14:creationId xmlns:p14="http://schemas.microsoft.com/office/powerpoint/2010/main" val="82457042"/>
      </p:ext>
    </p:extLst>
  </p:cSld>
  <p:clrMapOvr>
    <a:masterClrMapping/>
  </p:clrMapOvr>
  <p:extLst mod="1">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334D819-9F07-4261-B09B-9E467E5D9002}" type="datetimeFigureOut">
              <a:rPr lang="en-US" smtClean="0"/>
              <a:t>3/14/2018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1766878-3199-4EAB-94E7-2D6D11070E14}" type="slidenum">
              <a:rPr lang="en-US" smtClean="0"/>
              <a:t>‹#›</a:t>
            </a:fld>
            <a:endParaRPr lang="en-US" dirty="0"/>
          </a:p>
        </p:txBody>
      </p:sp>
    </p:spTree>
    <p:extLst>
      <p:ext uri="{BB962C8B-B14F-4D97-AF65-F5344CB8AC3E}">
        <p14:creationId xmlns:p14="http://schemas.microsoft.com/office/powerpoint/2010/main" val="4181291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34D819-9F07-4261-B09B-9E467E5D9002}" type="datetimeFigureOut">
              <a:rPr lang="en-US" smtClean="0"/>
              <a:t>3/14/2018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71766878-3199-4EAB-94E7-2D6D11070E14}" type="slidenum">
              <a:rPr lang="en-US" smtClean="0"/>
              <a:t>‹#›</a:t>
            </a:fld>
            <a:endParaRPr lang="en-US" dirty="0"/>
          </a:p>
        </p:txBody>
      </p:sp>
    </p:spTree>
    <p:extLst>
      <p:ext uri="{BB962C8B-B14F-4D97-AF65-F5344CB8AC3E}">
        <p14:creationId xmlns:p14="http://schemas.microsoft.com/office/powerpoint/2010/main" val="18976678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Freeform 11" title="right scallop background shape"/>
          <p:cNvSpPr/>
          <p:nvPr/>
        </p:nvSpPr>
        <p:spPr bwMode="auto">
          <a:xfrm>
            <a:off x="5542359" y="0"/>
            <a:ext cx="3601641"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6253414" y="457200"/>
            <a:ext cx="2319086" cy="1196671"/>
          </a:xfrm>
        </p:spPr>
        <p:txBody>
          <a:bodyPr anchor="b">
            <a:normAutofit/>
          </a:bodyPr>
          <a:lstStyle>
            <a:lvl1pPr>
              <a:lnSpc>
                <a:spcPct val="100000"/>
              </a:lnSpc>
              <a:defRPr sz="1800" b="1" i="0" cap="all" spc="225" baseline="0">
                <a:solidFill>
                  <a:schemeClr val="accent1"/>
                </a:solidFill>
                <a:latin typeface="+mn-lt"/>
              </a:defRPr>
            </a:lvl1pPr>
          </a:lstStyle>
          <a:p>
            <a:r>
              <a:rPr lang="en-US" smtClean="0"/>
              <a:t>Click to edit Master title style</a:t>
            </a:r>
            <a:endParaRPr lang="en-US" dirty="0"/>
          </a:p>
        </p:txBody>
      </p:sp>
      <p:sp>
        <p:nvSpPr>
          <p:cNvPr id="3" name="Content Placeholder 2"/>
          <p:cNvSpPr>
            <a:spLocks noGrp="1"/>
          </p:cNvSpPr>
          <p:nvPr>
            <p:ph idx="1"/>
          </p:nvPr>
        </p:nvSpPr>
        <p:spPr>
          <a:xfrm>
            <a:off x="573788" y="920377"/>
            <a:ext cx="4618814" cy="4985124"/>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53414" y="1741336"/>
            <a:ext cx="2319086" cy="4164164"/>
          </a:xfrm>
        </p:spPr>
        <p:txBody>
          <a:bodyPr>
            <a:normAutofit/>
          </a:bodyPr>
          <a:lstStyle>
            <a:lvl1pPr marL="0" indent="0">
              <a:lnSpc>
                <a:spcPct val="110000"/>
              </a:lnSpc>
              <a:spcBef>
                <a:spcPts val="1200"/>
              </a:spcBef>
              <a:buNone/>
              <a:defRPr sz="1400" baseline="0">
                <a:solidFill>
                  <a:schemeClr val="bg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a:xfrm>
            <a:off x="573789" y="6375679"/>
            <a:ext cx="925016" cy="348462"/>
          </a:xfrm>
        </p:spPr>
        <p:txBody>
          <a:bodyPr/>
          <a:lstStyle/>
          <a:p>
            <a:fld id="{9334D819-9F07-4261-B09B-9E467E5D9002}" type="datetimeFigureOut">
              <a:rPr lang="en-US" smtClean="0"/>
              <a:t>3/14/2018</a:t>
            </a:fld>
            <a:endParaRPr lang="en-US" dirty="0"/>
          </a:p>
        </p:txBody>
      </p:sp>
      <p:sp>
        <p:nvSpPr>
          <p:cNvPr id="6" name="Footer Placeholder 5"/>
          <p:cNvSpPr>
            <a:spLocks noGrp="1"/>
          </p:cNvSpPr>
          <p:nvPr>
            <p:ph type="ftr" sz="quarter" idx="11"/>
          </p:nvPr>
        </p:nvSpPr>
        <p:spPr>
          <a:xfrm>
            <a:off x="1577716" y="6375679"/>
            <a:ext cx="2611634" cy="345796"/>
          </a:xfrm>
        </p:spPr>
        <p:txBody>
          <a:bodyPr/>
          <a:lstStyle/>
          <a:p>
            <a:endParaRPr lang="en-US" dirty="0"/>
          </a:p>
        </p:txBody>
      </p:sp>
      <p:sp>
        <p:nvSpPr>
          <p:cNvPr id="7" name="Slide Number Placeholder 6"/>
          <p:cNvSpPr>
            <a:spLocks noGrp="1"/>
          </p:cNvSpPr>
          <p:nvPr>
            <p:ph type="sldNum" sz="quarter" idx="12"/>
          </p:nvPr>
        </p:nvSpPr>
        <p:spPr>
          <a:xfrm>
            <a:off x="4268261" y="6375679"/>
            <a:ext cx="924342" cy="345796"/>
          </a:xfrm>
        </p:spPr>
        <p:txBody>
          <a:bodyPr/>
          <a:lstStyle/>
          <a:p>
            <a:fld id="{71766878-3199-4EAB-94E7-2D6D11070E14}" type="slidenum">
              <a:rPr lang="en-US" smtClean="0"/>
              <a:t>‹#›</a:t>
            </a:fld>
            <a:endParaRPr lang="en-US" dirty="0"/>
          </a:p>
        </p:txBody>
      </p:sp>
      <p:sp>
        <p:nvSpPr>
          <p:cNvPr id="8" name="Rectangle 7"/>
          <p:cNvSpPr/>
          <p:nvPr/>
        </p:nvSpPr>
        <p:spPr>
          <a:xfrm>
            <a:off x="0"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title="left edge border"/>
          <p:cNvSpPr/>
          <p:nvPr/>
        </p:nvSpPr>
        <p:spPr>
          <a:xfrm>
            <a:off x="0"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061107694"/>
      </p:ext>
    </p:extLst>
  </p:cSld>
  <p:clrMapOvr>
    <a:masterClrMapping/>
  </p:clrMapOvr>
  <p:extLst mod="1">
    <p:ext uri="{DCECCB84-F9BA-43D5-87BE-67443E8EF086}">
      <p15:sldGuideLst xmlns:p15="http://schemas.microsoft.com/office/powerpoint/2012/main">
        <p15:guide id="1" orient="horz" pos="696"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12598" y="1"/>
            <a:ext cx="5516689" cy="685799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dirty="0"/>
          </a:p>
        </p:txBody>
      </p:sp>
      <p:sp>
        <p:nvSpPr>
          <p:cNvPr id="11" name="Freeform 11" title="right scallop background shape"/>
          <p:cNvSpPr/>
          <p:nvPr/>
        </p:nvSpPr>
        <p:spPr bwMode="auto">
          <a:xfrm>
            <a:off x="5542359" y="0"/>
            <a:ext cx="3601641"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p:cNvSpPr/>
          <p:nvPr/>
        </p:nvSpPr>
        <p:spPr>
          <a:xfrm>
            <a:off x="0"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253413" y="457200"/>
            <a:ext cx="2319088" cy="1196670"/>
          </a:xfrm>
        </p:spPr>
        <p:txBody>
          <a:bodyPr anchor="b">
            <a:normAutofit/>
          </a:bodyPr>
          <a:lstStyle>
            <a:lvl1pPr>
              <a:lnSpc>
                <a:spcPct val="100000"/>
              </a:lnSpc>
              <a:defRPr sz="1800" b="1" i="0" spc="225" baseline="0">
                <a:solidFill>
                  <a:schemeClr val="accent1"/>
                </a:solidFill>
                <a:latin typeface="+mn-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6253413" y="1741336"/>
            <a:ext cx="2319088" cy="4164164"/>
          </a:xfrm>
        </p:spPr>
        <p:txBody>
          <a:bodyPr>
            <a:normAutofit/>
          </a:bodyPr>
          <a:lstStyle>
            <a:lvl1pPr marL="0" indent="0">
              <a:lnSpc>
                <a:spcPct val="110000"/>
              </a:lnSpc>
              <a:spcBef>
                <a:spcPts val="1200"/>
              </a:spcBef>
              <a:buNone/>
              <a:defRPr sz="1400" baseline="0">
                <a:solidFill>
                  <a:schemeClr val="bg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a:xfrm>
            <a:off x="574463" y="6375679"/>
            <a:ext cx="924342" cy="348462"/>
          </a:xfrm>
        </p:spPr>
        <p:txBody>
          <a:bodyPr/>
          <a:lstStyle/>
          <a:p>
            <a:fld id="{9334D819-9F07-4261-B09B-9E467E5D9002}" type="datetimeFigureOut">
              <a:rPr lang="en-US" smtClean="0"/>
              <a:t>3/14/2018</a:t>
            </a:fld>
            <a:endParaRPr lang="en-US" dirty="0"/>
          </a:p>
        </p:txBody>
      </p:sp>
      <p:sp>
        <p:nvSpPr>
          <p:cNvPr id="6" name="Footer Placeholder 5"/>
          <p:cNvSpPr>
            <a:spLocks noGrp="1"/>
          </p:cNvSpPr>
          <p:nvPr>
            <p:ph type="ftr" sz="quarter" idx="11"/>
          </p:nvPr>
        </p:nvSpPr>
        <p:spPr>
          <a:xfrm>
            <a:off x="1577716" y="6375679"/>
            <a:ext cx="2611634" cy="345796"/>
          </a:xfrm>
        </p:spPr>
        <p:txBody>
          <a:bodyPr/>
          <a:lstStyle/>
          <a:p>
            <a:endParaRPr lang="en-US" dirty="0"/>
          </a:p>
        </p:txBody>
      </p:sp>
      <p:sp>
        <p:nvSpPr>
          <p:cNvPr id="7" name="Slide Number Placeholder 6"/>
          <p:cNvSpPr>
            <a:spLocks noGrp="1"/>
          </p:cNvSpPr>
          <p:nvPr>
            <p:ph type="sldNum" sz="quarter" idx="12"/>
          </p:nvPr>
        </p:nvSpPr>
        <p:spPr>
          <a:xfrm>
            <a:off x="4256153" y="6375679"/>
            <a:ext cx="947460" cy="345796"/>
          </a:xfrm>
        </p:spPr>
        <p:txBody>
          <a:bodyPr/>
          <a:lstStyle/>
          <a:p>
            <a:fld id="{71766878-3199-4EAB-94E7-2D6D11070E14}" type="slidenum">
              <a:rPr lang="en-US" smtClean="0"/>
              <a:t>‹#›</a:t>
            </a:fld>
            <a:endParaRPr lang="en-US" dirty="0"/>
          </a:p>
        </p:txBody>
      </p:sp>
      <p:sp>
        <p:nvSpPr>
          <p:cNvPr id="13" name="Rectangle 12" title="left edge border"/>
          <p:cNvSpPr/>
          <p:nvPr/>
        </p:nvSpPr>
        <p:spPr>
          <a:xfrm>
            <a:off x="0"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2301054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38758" y="382385"/>
            <a:ext cx="7633742" cy="1492132"/>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938758" y="2286002"/>
            <a:ext cx="7633742" cy="359359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938758" y="6375679"/>
            <a:ext cx="1747292" cy="348462"/>
          </a:xfrm>
          <a:prstGeom prst="rect">
            <a:avLst/>
          </a:prstGeom>
        </p:spPr>
        <p:txBody>
          <a:bodyPr vert="horz" lIns="91440" tIns="45720" rIns="91440" bIns="45720" rtlCol="0" anchor="ctr"/>
          <a:lstStyle>
            <a:lvl1pPr algn="l">
              <a:defRPr sz="1000">
                <a:solidFill>
                  <a:schemeClr val="tx1">
                    <a:lumMod val="65000"/>
                    <a:lumOff val="35000"/>
                  </a:schemeClr>
                </a:solidFill>
              </a:defRPr>
            </a:lvl1pPr>
          </a:lstStyle>
          <a:p>
            <a:fld id="{9334D819-9F07-4261-B09B-9E467E5D9002}" type="datetimeFigureOut">
              <a:rPr lang="en-US" smtClean="0"/>
              <a:pPr/>
              <a:t>3/14/2018</a:t>
            </a:fld>
            <a:endParaRPr lang="en-US" dirty="0"/>
          </a:p>
        </p:txBody>
      </p:sp>
      <p:sp>
        <p:nvSpPr>
          <p:cNvPr id="5" name="Footer Placeholder 4"/>
          <p:cNvSpPr>
            <a:spLocks noGrp="1"/>
          </p:cNvSpPr>
          <p:nvPr>
            <p:ph type="ftr" sz="quarter" idx="3"/>
          </p:nvPr>
        </p:nvSpPr>
        <p:spPr>
          <a:xfrm>
            <a:off x="3028950" y="6375679"/>
            <a:ext cx="3086100" cy="345796"/>
          </a:xfrm>
          <a:prstGeom prst="rect">
            <a:avLst/>
          </a:prstGeom>
        </p:spPr>
        <p:txBody>
          <a:bodyPr vert="horz" lIns="91440" tIns="45720" rIns="91440" bIns="45720" rtlCol="0" anchor="ctr"/>
          <a:lstStyle>
            <a:lvl1pPr algn="ctr">
              <a:defRPr sz="1000">
                <a:solidFill>
                  <a:schemeClr val="tx1">
                    <a:lumMod val="65000"/>
                    <a:lumOff val="35000"/>
                  </a:schemeClr>
                </a:solidFill>
              </a:defRPr>
            </a:lvl1pPr>
          </a:lstStyle>
          <a:p>
            <a:endParaRPr lang="en-US" dirty="0"/>
          </a:p>
        </p:txBody>
      </p:sp>
      <p:sp>
        <p:nvSpPr>
          <p:cNvPr id="6" name="Slide Number Placeholder 5"/>
          <p:cNvSpPr>
            <a:spLocks noGrp="1"/>
          </p:cNvSpPr>
          <p:nvPr>
            <p:ph type="sldNum" sz="quarter" idx="4"/>
          </p:nvPr>
        </p:nvSpPr>
        <p:spPr>
          <a:xfrm>
            <a:off x="6457951" y="6375679"/>
            <a:ext cx="2114549" cy="345796"/>
          </a:xfrm>
          <a:prstGeom prst="rect">
            <a:avLst/>
          </a:prstGeom>
        </p:spPr>
        <p:txBody>
          <a:bodyPr vert="horz" lIns="91440" tIns="45720" rIns="91440" bIns="45720" rtlCol="0" anchor="ctr"/>
          <a:lstStyle>
            <a:lvl1pPr algn="r">
              <a:defRPr sz="1000">
                <a:solidFill>
                  <a:schemeClr val="tx1">
                    <a:lumMod val="65000"/>
                    <a:lumOff val="35000"/>
                  </a:schemeClr>
                </a:solidFill>
              </a:defRPr>
            </a:lvl1pPr>
          </a:lstStyle>
          <a:p>
            <a:fld id="{71766878-3199-4EAB-94E7-2D6D11070E14}" type="slidenum">
              <a:rPr lang="en-US" smtClean="0"/>
              <a:pPr/>
              <a:t>‹#›</a:t>
            </a:fld>
            <a:endParaRPr lang="en-US" dirty="0"/>
          </a:p>
        </p:txBody>
      </p:sp>
      <p:sp>
        <p:nvSpPr>
          <p:cNvPr id="12" name="Rectangle 11"/>
          <p:cNvSpPr/>
          <p:nvPr/>
        </p:nvSpPr>
        <p:spPr>
          <a:xfrm>
            <a:off x="8931402"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title="right edge border"/>
          <p:cNvSpPr/>
          <p:nvPr/>
        </p:nvSpPr>
        <p:spPr>
          <a:xfrm>
            <a:off x="8931402" y="0"/>
            <a:ext cx="21259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Freeform 5"/>
          <p:cNvSpPr/>
          <p:nvPr/>
        </p:nvSpPr>
        <p:spPr bwMode="auto">
          <a:xfrm>
            <a:off x="1" y="0"/>
            <a:ext cx="679090" cy="6858000"/>
          </a:xfrm>
          <a:custGeom>
            <a:avLst/>
            <a:gdLst/>
            <a:ahLst/>
            <a:cxnLst/>
            <a:rect l="0" t="0" r="r" b="b"/>
            <a:pathLst>
              <a:path w="211" h="2160">
                <a:moveTo>
                  <a:pt x="155" y="1728"/>
                </a:moveTo>
                <a:cubicBezTo>
                  <a:pt x="155" y="1620"/>
                  <a:pt x="211" y="1620"/>
                  <a:pt x="211" y="1512"/>
                </a:cubicBezTo>
                <a:cubicBezTo>
                  <a:pt x="211" y="1404"/>
                  <a:pt x="155" y="1404"/>
                  <a:pt x="155" y="1296"/>
                </a:cubicBezTo>
                <a:cubicBezTo>
                  <a:pt x="155" y="1188"/>
                  <a:pt x="211" y="1188"/>
                  <a:pt x="211" y="1080"/>
                </a:cubicBezTo>
                <a:cubicBezTo>
                  <a:pt x="211" y="972"/>
                  <a:pt x="155" y="972"/>
                  <a:pt x="155" y="864"/>
                </a:cubicBezTo>
                <a:cubicBezTo>
                  <a:pt x="155" y="756"/>
                  <a:pt x="211" y="756"/>
                  <a:pt x="211" y="648"/>
                </a:cubicBezTo>
                <a:cubicBezTo>
                  <a:pt x="211" y="540"/>
                  <a:pt x="155" y="540"/>
                  <a:pt x="155" y="432"/>
                </a:cubicBezTo>
                <a:cubicBezTo>
                  <a:pt x="155" y="324"/>
                  <a:pt x="211" y="324"/>
                  <a:pt x="211" y="216"/>
                </a:cubicBezTo>
                <a:cubicBezTo>
                  <a:pt x="211" y="108"/>
                  <a:pt x="155" y="108"/>
                  <a:pt x="155" y="0"/>
                </a:cubicBezTo>
                <a:cubicBezTo>
                  <a:pt x="0" y="0"/>
                  <a:pt x="0" y="0"/>
                  <a:pt x="0" y="0"/>
                </a:cubicBezTo>
                <a:cubicBezTo>
                  <a:pt x="0" y="2160"/>
                  <a:pt x="0" y="2160"/>
                  <a:pt x="0" y="2160"/>
                </a:cubicBezTo>
                <a:cubicBezTo>
                  <a:pt x="155" y="2160"/>
                  <a:pt x="155" y="2160"/>
                  <a:pt x="155" y="2160"/>
                </a:cubicBezTo>
                <a:cubicBezTo>
                  <a:pt x="155" y="2052"/>
                  <a:pt x="211" y="2052"/>
                  <a:pt x="211" y="1944"/>
                </a:cubicBezTo>
                <a:cubicBezTo>
                  <a:pt x="211" y="1836"/>
                  <a:pt x="155" y="1836"/>
                  <a:pt x="155" y="1728"/>
                </a:cubicBezTo>
                <a:close/>
              </a:path>
            </a:pathLst>
          </a:custGeom>
          <a:solidFill>
            <a:schemeClr val="tx2"/>
          </a:solidFill>
          <a:ln>
            <a:noFill/>
          </a:ln>
        </p:spPr>
      </p:sp>
    </p:spTree>
    <p:extLst>
      <p:ext uri="{BB962C8B-B14F-4D97-AF65-F5344CB8AC3E}">
        <p14:creationId xmlns:p14="http://schemas.microsoft.com/office/powerpoint/2010/main" val="270693630"/>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685800" rtl="0" eaLnBrk="1" latinLnBrk="0" hangingPunct="1">
        <a:lnSpc>
          <a:spcPct val="90000"/>
        </a:lnSpc>
        <a:spcBef>
          <a:spcPct val="0"/>
        </a:spcBef>
        <a:buNone/>
        <a:defRPr sz="5100" kern="1200" cap="all" spc="150" baseline="0">
          <a:solidFill>
            <a:schemeClr val="tx2"/>
          </a:solidFill>
          <a:latin typeface="+mj-lt"/>
          <a:ea typeface="+mj-ea"/>
          <a:cs typeface="+mj-cs"/>
        </a:defRPr>
      </a:lvl1pPr>
    </p:titleStyle>
    <p:bodyStyle>
      <a:lvl1pPr marL="228600" indent="-228600" algn="l" defTabSz="6858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6858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6858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6858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6858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6858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6858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6858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6858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792">
          <p15:clr>
            <a:srgbClr val="F26B43"/>
          </p15:clr>
        </p15:guide>
        <p15:guide id="2" pos="7200">
          <p15:clr>
            <a:srgbClr val="F26B43"/>
          </p15:clr>
        </p15:guide>
        <p15:guide id="0" pos="594" userDrawn="1">
          <p15:clr>
            <a:srgbClr val="F26B43"/>
          </p15:clr>
        </p15:guide>
        <p15:guide id="3" pos="5400" userDrawn="1">
          <p15:clr>
            <a:srgbClr val="F26B43"/>
          </p15:clr>
        </p15:guide>
        <p15:guide id="4" orient="horz" pos="4008" userDrawn="1">
          <p15:clr>
            <a:srgbClr val="F26B43"/>
          </p15:clr>
        </p15:guide>
        <p15:guide id="5" orient="horz" pos="1440" userDrawn="1">
          <p15:clr>
            <a:srgbClr val="F26B43"/>
          </p15:clr>
        </p15:guide>
        <p15:guide id="6" orient="horz" pos="3720" userDrawn="1">
          <p15:clr>
            <a:srgbClr val="F26B43"/>
          </p15:clr>
        </p15:guide>
        <p15:guide id="7" orient="horz" pos="24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Operant</a:t>
            </a:r>
            <a:br>
              <a:rPr lang="en-GB" dirty="0" smtClean="0"/>
            </a:br>
            <a:r>
              <a:rPr lang="en-GB" sz="4400" dirty="0" smtClean="0"/>
              <a:t>conditioning</a:t>
            </a:r>
            <a:endParaRPr lang="en-GB" sz="4400" dirty="0"/>
          </a:p>
        </p:txBody>
      </p:sp>
      <p:sp>
        <p:nvSpPr>
          <p:cNvPr id="3" name="Subtitle 2"/>
          <p:cNvSpPr>
            <a:spLocks noGrp="1"/>
          </p:cNvSpPr>
          <p:nvPr>
            <p:ph type="subTitle" idx="1"/>
          </p:nvPr>
        </p:nvSpPr>
        <p:spPr/>
        <p:txBody>
          <a:bodyPr/>
          <a:lstStyle/>
          <a:p>
            <a:r>
              <a:rPr lang="en-GB" dirty="0" smtClean="0"/>
              <a:t>National 5 psychology</a:t>
            </a:r>
            <a:endParaRPr lang="en-GB" dirty="0"/>
          </a:p>
        </p:txBody>
      </p:sp>
    </p:spTree>
    <p:extLst>
      <p:ext uri="{BB962C8B-B14F-4D97-AF65-F5344CB8AC3E}">
        <p14:creationId xmlns:p14="http://schemas.microsoft.com/office/powerpoint/2010/main" val="354680875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questions</a:t>
            </a:r>
            <a:endParaRPr lang="en-GB" dirty="0"/>
          </a:p>
        </p:txBody>
      </p:sp>
      <p:sp>
        <p:nvSpPr>
          <p:cNvPr id="3" name="Content Placeholder 2"/>
          <p:cNvSpPr>
            <a:spLocks noGrp="1"/>
          </p:cNvSpPr>
          <p:nvPr>
            <p:ph idx="1"/>
          </p:nvPr>
        </p:nvSpPr>
        <p:spPr/>
        <p:txBody>
          <a:bodyPr/>
          <a:lstStyle/>
          <a:p>
            <a:pPr marL="0" lvl="0" indent="0">
              <a:buNone/>
            </a:pPr>
            <a:r>
              <a:rPr lang="en-GB" dirty="0" smtClean="0"/>
              <a:t>3. Explain </a:t>
            </a:r>
            <a:r>
              <a:rPr lang="en-GB" dirty="0"/>
              <a:t>how Operant Conditioning could be used to do the following</a:t>
            </a:r>
            <a:r>
              <a:rPr lang="en-GB" dirty="0" smtClean="0"/>
              <a:t>:</a:t>
            </a:r>
          </a:p>
          <a:p>
            <a:pPr marL="0" lvl="0" indent="0">
              <a:buNone/>
            </a:pPr>
            <a:r>
              <a:rPr lang="en-GB" dirty="0" smtClean="0"/>
              <a:t> </a:t>
            </a:r>
            <a:endParaRPr lang="en-GB" sz="2400" dirty="0"/>
          </a:p>
          <a:p>
            <a:pPr lvl="1"/>
            <a:r>
              <a:rPr lang="en-GB" dirty="0"/>
              <a:t>Improve exam results at JGHS</a:t>
            </a:r>
            <a:endParaRPr lang="en-GB" sz="2000" dirty="0"/>
          </a:p>
          <a:p>
            <a:pPr lvl="1"/>
            <a:r>
              <a:rPr lang="en-GB" dirty="0"/>
              <a:t>Improve attendance at JGHS</a:t>
            </a:r>
            <a:endParaRPr lang="en-GB" sz="2000" dirty="0"/>
          </a:p>
          <a:p>
            <a:pPr lvl="1"/>
            <a:r>
              <a:rPr lang="en-GB" dirty="0"/>
              <a:t>Reduce someone’s alcohol consumption</a:t>
            </a:r>
            <a:endParaRPr lang="en-GB" sz="2000" dirty="0"/>
          </a:p>
          <a:p>
            <a:pPr lvl="1"/>
            <a:r>
              <a:rPr lang="en-GB" dirty="0"/>
              <a:t>Make someone a better parent</a:t>
            </a:r>
            <a:endParaRPr lang="en-GB" sz="2000" dirty="0"/>
          </a:p>
          <a:p>
            <a:pPr lvl="1"/>
            <a:r>
              <a:rPr lang="en-GB" dirty="0"/>
              <a:t>Reduce anti-social </a:t>
            </a:r>
            <a:r>
              <a:rPr lang="en-GB" dirty="0" smtClean="0"/>
              <a:t>behaviour</a:t>
            </a:r>
            <a:endParaRPr lang="en-GB" sz="2000" dirty="0"/>
          </a:p>
        </p:txBody>
      </p:sp>
    </p:spTree>
    <p:extLst>
      <p:ext uri="{BB962C8B-B14F-4D97-AF65-F5344CB8AC3E}">
        <p14:creationId xmlns:p14="http://schemas.microsoft.com/office/powerpoint/2010/main" val="9277662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is operant conditioning?</a:t>
            </a:r>
            <a:endParaRPr lang="en-GB" dirty="0"/>
          </a:p>
        </p:txBody>
      </p:sp>
      <p:sp>
        <p:nvSpPr>
          <p:cNvPr id="3" name="Content Placeholder 2"/>
          <p:cNvSpPr>
            <a:spLocks noGrp="1"/>
          </p:cNvSpPr>
          <p:nvPr>
            <p:ph idx="1"/>
          </p:nvPr>
        </p:nvSpPr>
        <p:spPr/>
        <p:txBody>
          <a:bodyPr>
            <a:normAutofit/>
          </a:bodyPr>
          <a:lstStyle/>
          <a:p>
            <a:r>
              <a:rPr lang="en-GB" dirty="0"/>
              <a:t>Operant Conditioning is where an association is made between a </a:t>
            </a:r>
            <a:r>
              <a:rPr lang="en-GB" b="1" dirty="0"/>
              <a:t>behaviour</a:t>
            </a:r>
            <a:r>
              <a:rPr lang="en-GB" dirty="0"/>
              <a:t> and a </a:t>
            </a:r>
            <a:r>
              <a:rPr lang="en-GB" b="1" dirty="0"/>
              <a:t>consequence</a:t>
            </a:r>
            <a:r>
              <a:rPr lang="en-GB" dirty="0"/>
              <a:t>.  If the consequence of a behaviour is a good one then you are likely to repeat that behaviour.  If the consequence is an unpleasant one then you will either not repeat that behaviour or replace it with one that might have positive consequences</a:t>
            </a:r>
            <a:r>
              <a:rPr lang="en-GB" dirty="0" smtClean="0"/>
              <a:t>.</a:t>
            </a:r>
            <a:endParaRPr lang="en-GB" dirty="0"/>
          </a:p>
        </p:txBody>
      </p:sp>
    </p:spTree>
    <p:extLst>
      <p:ext uri="{BB962C8B-B14F-4D97-AF65-F5344CB8AC3E}">
        <p14:creationId xmlns:p14="http://schemas.microsoft.com/office/powerpoint/2010/main" val="346946198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Reinforcement</a:t>
            </a:r>
            <a:endParaRPr lang="en-GB" dirty="0"/>
          </a:p>
        </p:txBody>
      </p:sp>
      <p:sp>
        <p:nvSpPr>
          <p:cNvPr id="3" name="Content Placeholder 2"/>
          <p:cNvSpPr>
            <a:spLocks noGrp="1"/>
          </p:cNvSpPr>
          <p:nvPr>
            <p:ph idx="1"/>
          </p:nvPr>
        </p:nvSpPr>
        <p:spPr/>
        <p:txBody>
          <a:bodyPr>
            <a:normAutofit/>
          </a:bodyPr>
          <a:lstStyle/>
          <a:p>
            <a:r>
              <a:rPr lang="en-GB" dirty="0" smtClean="0"/>
              <a:t>Anything </a:t>
            </a:r>
            <a:r>
              <a:rPr lang="en-GB" dirty="0"/>
              <a:t>which makes a behaviour likely to happen again is called a </a:t>
            </a:r>
            <a:r>
              <a:rPr lang="en-GB" b="1" dirty="0" err="1"/>
              <a:t>reinforcer</a:t>
            </a:r>
            <a:r>
              <a:rPr lang="en-GB" dirty="0"/>
              <a:t> or </a:t>
            </a:r>
            <a:r>
              <a:rPr lang="en-GB" b="1" dirty="0"/>
              <a:t>reinforcement</a:t>
            </a:r>
            <a:r>
              <a:rPr lang="en-GB" dirty="0"/>
              <a:t>.  You may change your behaviour following reinforcement by repeating the thing which brought the reward or avoiding the thing which brought no reward.  Sometimes Operant Conditioning is known as </a:t>
            </a:r>
            <a:r>
              <a:rPr lang="en-GB" b="1" dirty="0"/>
              <a:t>reward-seeking behaviour </a:t>
            </a:r>
            <a:r>
              <a:rPr lang="en-GB" dirty="0"/>
              <a:t>where you’re trying to get the reinforcement.  Sometimes it’s called </a:t>
            </a:r>
            <a:r>
              <a:rPr lang="en-GB" b="1" dirty="0"/>
              <a:t>avoidance behaviour</a:t>
            </a:r>
            <a:r>
              <a:rPr lang="en-GB" dirty="0"/>
              <a:t>, where you’re trying to avoid an unpleasant </a:t>
            </a:r>
            <a:r>
              <a:rPr lang="en-GB" dirty="0" err="1"/>
              <a:t>reinforcer</a:t>
            </a:r>
            <a:r>
              <a:rPr lang="en-GB" dirty="0"/>
              <a:t>.</a:t>
            </a:r>
          </a:p>
          <a:p>
            <a:endParaRPr lang="en-GB" dirty="0"/>
          </a:p>
        </p:txBody>
      </p:sp>
    </p:spTree>
    <p:extLst>
      <p:ext uri="{BB962C8B-B14F-4D97-AF65-F5344CB8AC3E}">
        <p14:creationId xmlns:p14="http://schemas.microsoft.com/office/powerpoint/2010/main" val="13109151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Positive reinforcement</a:t>
            </a:r>
            <a:endParaRPr lang="en-GB" dirty="0"/>
          </a:p>
        </p:txBody>
      </p:sp>
      <p:sp>
        <p:nvSpPr>
          <p:cNvPr id="3" name="Content Placeholder 2"/>
          <p:cNvSpPr>
            <a:spLocks noGrp="1"/>
          </p:cNvSpPr>
          <p:nvPr>
            <p:ph idx="1"/>
          </p:nvPr>
        </p:nvSpPr>
        <p:spPr>
          <a:xfrm>
            <a:off x="2832373" y="1583656"/>
            <a:ext cx="5740127" cy="3593591"/>
          </a:xfrm>
        </p:spPr>
        <p:txBody>
          <a:bodyPr/>
          <a:lstStyle/>
          <a:p>
            <a:r>
              <a:rPr lang="en-GB" dirty="0"/>
              <a:t>Positive reinforcement usually links a behaviour to some kind of reward.  This can be an intrinsic reward such as feeling good about doing something or an extrinsic reward such as money or a prize etc.  Positive reinforcement makes the desired behaviour likely to happen again (maintains behaviour).  So for example, if you keep your room tidy for a week you will get some money from your parents.</a:t>
            </a:r>
          </a:p>
        </p:txBody>
      </p:sp>
      <p:pic>
        <p:nvPicPr>
          <p:cNvPr id="4" name="Picture 3"/>
          <p:cNvPicPr>
            <a:picLocks noChangeAspect="1"/>
          </p:cNvPicPr>
          <p:nvPr/>
        </p:nvPicPr>
        <p:blipFill>
          <a:blip r:embed="rId2"/>
          <a:stretch>
            <a:fillRect/>
          </a:stretch>
        </p:blipFill>
        <p:spPr>
          <a:xfrm>
            <a:off x="5331855" y="4776193"/>
            <a:ext cx="1735288" cy="1720946"/>
          </a:xfrm>
          <a:prstGeom prst="rect">
            <a:avLst/>
          </a:prstGeom>
          <a:effectLst>
            <a:glow rad="228600">
              <a:schemeClr val="accent1">
                <a:satMod val="175000"/>
                <a:alpha val="40000"/>
              </a:schemeClr>
            </a:glow>
          </a:effectLst>
        </p:spPr>
      </p:pic>
      <p:pic>
        <p:nvPicPr>
          <p:cNvPr id="5" name="Picture 4"/>
          <p:cNvPicPr>
            <a:picLocks noChangeAspect="1"/>
          </p:cNvPicPr>
          <p:nvPr/>
        </p:nvPicPr>
        <p:blipFill>
          <a:blip r:embed="rId3"/>
          <a:stretch>
            <a:fillRect/>
          </a:stretch>
        </p:blipFill>
        <p:spPr>
          <a:xfrm>
            <a:off x="938758" y="2109027"/>
            <a:ext cx="1723810" cy="1838095"/>
          </a:xfrm>
          <a:prstGeom prst="rect">
            <a:avLst/>
          </a:prstGeom>
          <a:effectLst>
            <a:glow rad="228600">
              <a:schemeClr val="accent1">
                <a:satMod val="175000"/>
                <a:alpha val="40000"/>
              </a:schemeClr>
            </a:glow>
          </a:effectLst>
        </p:spPr>
      </p:pic>
    </p:spTree>
    <p:extLst>
      <p:ext uri="{BB962C8B-B14F-4D97-AF65-F5344CB8AC3E}">
        <p14:creationId xmlns:p14="http://schemas.microsoft.com/office/powerpoint/2010/main" val="61689514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Negative reinforcement</a:t>
            </a:r>
            <a:endParaRPr lang="en-GB" dirty="0"/>
          </a:p>
        </p:txBody>
      </p:sp>
      <p:sp>
        <p:nvSpPr>
          <p:cNvPr id="3" name="Content Placeholder 2"/>
          <p:cNvSpPr>
            <a:spLocks noGrp="1"/>
          </p:cNvSpPr>
          <p:nvPr>
            <p:ph idx="1"/>
          </p:nvPr>
        </p:nvSpPr>
        <p:spPr/>
        <p:txBody>
          <a:bodyPr/>
          <a:lstStyle/>
          <a:p>
            <a:r>
              <a:rPr lang="en-GB" b="1" dirty="0"/>
              <a:t>Negative reinforcement </a:t>
            </a:r>
            <a:r>
              <a:rPr lang="en-GB" dirty="0"/>
              <a:t>also increases or maintains behaviour.  It does this by not giving you something positive, but by taking away something negative.  For example, you keep your room tidy for a week and your parents </a:t>
            </a:r>
            <a:r>
              <a:rPr lang="en-GB" b="1" dirty="0"/>
              <a:t>take away </a:t>
            </a:r>
            <a:r>
              <a:rPr lang="en-GB" dirty="0"/>
              <a:t>your duty of washing the dishes.</a:t>
            </a:r>
          </a:p>
          <a:p>
            <a:r>
              <a:rPr lang="en-GB" dirty="0"/>
              <a:t>Operant conditioning is a powerful way to shape and change behaviour.  Some would say that it is the most natural way because we are always “checking out” the consequences of any behaviour.  If it brings rewards then we’ll keep doing it and if it means being able to avoid something we don’t like then we’ll keep doing it</a:t>
            </a:r>
            <a:r>
              <a:rPr lang="en-GB" dirty="0" smtClean="0"/>
              <a:t>.</a:t>
            </a:r>
            <a:endParaRPr lang="en-GB" dirty="0"/>
          </a:p>
        </p:txBody>
      </p:sp>
    </p:spTree>
    <p:extLst>
      <p:ext uri="{BB962C8B-B14F-4D97-AF65-F5344CB8AC3E}">
        <p14:creationId xmlns:p14="http://schemas.microsoft.com/office/powerpoint/2010/main" val="426506533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punishment</a:t>
            </a:r>
            <a:endParaRPr lang="en-GB" dirty="0"/>
          </a:p>
        </p:txBody>
      </p:sp>
      <p:sp>
        <p:nvSpPr>
          <p:cNvPr id="3" name="Content Placeholder 2"/>
          <p:cNvSpPr>
            <a:spLocks noGrp="1"/>
          </p:cNvSpPr>
          <p:nvPr>
            <p:ph idx="1"/>
          </p:nvPr>
        </p:nvSpPr>
        <p:spPr/>
        <p:txBody>
          <a:bodyPr>
            <a:normAutofit fontScale="85000" lnSpcReduction="20000"/>
          </a:bodyPr>
          <a:lstStyle/>
          <a:p>
            <a:r>
              <a:rPr lang="en-GB" dirty="0"/>
              <a:t>The opposite of reward and reinforcement is </a:t>
            </a:r>
            <a:r>
              <a:rPr lang="en-GB" b="1" dirty="0"/>
              <a:t>punishment</a:t>
            </a:r>
            <a:r>
              <a:rPr lang="en-GB" dirty="0"/>
              <a:t>.  Again this can be a positive action such as shouting at someone.  It can also be a negative action such as taking away something good.  For example, you don’t keep your room tidy for a week so your parents shout at you in front of your friends and embarrass you.  Or, as a punishment they ground you for a week.  Both of these will have an effect on your behaviour.</a:t>
            </a:r>
          </a:p>
          <a:p>
            <a:endParaRPr lang="en-GB" dirty="0"/>
          </a:p>
          <a:p>
            <a:r>
              <a:rPr lang="en-GB" dirty="0"/>
              <a:t>Psychologists generally agree that reinforcement is much better at changing behaviour than punishment.  This is because of two things:</a:t>
            </a:r>
          </a:p>
          <a:p>
            <a:pPr marL="914400" lvl="1" indent="-457200">
              <a:buFont typeface="+mj-lt"/>
              <a:buAutoNum type="arabicPeriod"/>
            </a:pPr>
            <a:r>
              <a:rPr lang="en-GB" dirty="0" smtClean="0"/>
              <a:t>When </a:t>
            </a:r>
            <a:r>
              <a:rPr lang="en-GB" dirty="0"/>
              <a:t>you are punished you just learn what you’ve done wrong, not what you should have done right!</a:t>
            </a:r>
          </a:p>
          <a:p>
            <a:pPr marL="914400" lvl="1" indent="-457200">
              <a:buFont typeface="+mj-lt"/>
              <a:buAutoNum type="arabicPeriod"/>
            </a:pPr>
            <a:r>
              <a:rPr lang="en-GB" dirty="0" smtClean="0"/>
              <a:t>When </a:t>
            </a:r>
            <a:r>
              <a:rPr lang="en-GB" dirty="0"/>
              <a:t>punished you tend to blame the punisher and don’t really think much about the behaviour which caused the punishment in the first place!</a:t>
            </a:r>
          </a:p>
          <a:p>
            <a:endParaRPr lang="en-GB" dirty="0"/>
          </a:p>
        </p:txBody>
      </p:sp>
    </p:spTree>
    <p:extLst>
      <p:ext uri="{BB962C8B-B14F-4D97-AF65-F5344CB8AC3E}">
        <p14:creationId xmlns:p14="http://schemas.microsoft.com/office/powerpoint/2010/main" val="320253198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does this have to do with phobias?</a:t>
            </a:r>
            <a:endParaRPr lang="en-GB" dirty="0"/>
          </a:p>
        </p:txBody>
      </p:sp>
      <p:sp>
        <p:nvSpPr>
          <p:cNvPr id="3" name="Content Placeholder 2"/>
          <p:cNvSpPr>
            <a:spLocks noGrp="1"/>
          </p:cNvSpPr>
          <p:nvPr>
            <p:ph idx="1"/>
          </p:nvPr>
        </p:nvSpPr>
        <p:spPr/>
        <p:txBody>
          <a:bodyPr/>
          <a:lstStyle/>
          <a:p>
            <a:r>
              <a:rPr lang="en-GB" dirty="0" smtClean="0"/>
              <a:t>Once </a:t>
            </a:r>
            <a:r>
              <a:rPr lang="en-GB" dirty="0"/>
              <a:t>a phobia is established it continues due to operant conditioning - the phobic person avoids the thing they fear, so it is learned through (negative) reinforcement. </a:t>
            </a:r>
            <a:endParaRPr lang="en-GB" dirty="0" smtClean="0"/>
          </a:p>
          <a:p>
            <a:r>
              <a:rPr lang="en-GB" dirty="0" smtClean="0"/>
              <a:t>Avoidance </a:t>
            </a:r>
            <a:r>
              <a:rPr lang="en-GB" dirty="0"/>
              <a:t>maintains the fear and preserves the phobia. However, frequent contact with a phobic object may reveal it is harmless, which will lead to the extinction of the phobia. </a:t>
            </a:r>
            <a:endParaRPr lang="en-GB" dirty="0" smtClean="0"/>
          </a:p>
          <a:p>
            <a:r>
              <a:rPr lang="en-GB" dirty="0"/>
              <a:t>P</a:t>
            </a:r>
            <a:r>
              <a:rPr lang="en-GB" dirty="0" smtClean="0"/>
              <a:t>eople </a:t>
            </a:r>
            <a:r>
              <a:rPr lang="en-GB" dirty="0"/>
              <a:t>with phobias go to great lengths to avoid the object of their </a:t>
            </a:r>
            <a:r>
              <a:rPr lang="en-GB" dirty="0" smtClean="0"/>
              <a:t>fear, and so rarely get the opportunity to ‘unlearn’ their conditioned response.</a:t>
            </a:r>
            <a:endParaRPr lang="en-GB" dirty="0"/>
          </a:p>
        </p:txBody>
      </p:sp>
    </p:spTree>
    <p:extLst>
      <p:ext uri="{BB962C8B-B14F-4D97-AF65-F5344CB8AC3E}">
        <p14:creationId xmlns:p14="http://schemas.microsoft.com/office/powerpoint/2010/main" val="401394062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tasks</a:t>
            </a:r>
            <a:endParaRPr lang="en-GB" dirty="0"/>
          </a:p>
        </p:txBody>
      </p:sp>
      <p:sp>
        <p:nvSpPr>
          <p:cNvPr id="3" name="Content Placeholder 2"/>
          <p:cNvSpPr>
            <a:spLocks noGrp="1"/>
          </p:cNvSpPr>
          <p:nvPr>
            <p:ph idx="1"/>
          </p:nvPr>
        </p:nvSpPr>
        <p:spPr>
          <a:xfrm>
            <a:off x="938758" y="1700011"/>
            <a:ext cx="7633742" cy="4713667"/>
          </a:xfrm>
        </p:spPr>
        <p:txBody>
          <a:bodyPr>
            <a:noAutofit/>
          </a:bodyPr>
          <a:lstStyle/>
          <a:p>
            <a:r>
              <a:rPr lang="en-GB" sz="1600" dirty="0"/>
              <a:t>1.	Copy and complete the following sentences:</a:t>
            </a:r>
          </a:p>
          <a:p>
            <a:endParaRPr lang="en-GB" sz="1600" dirty="0"/>
          </a:p>
          <a:p>
            <a:pPr marL="514350" indent="-514350">
              <a:buFont typeface="+mj-lt"/>
              <a:buAutoNum type="romanLcPeriod"/>
            </a:pPr>
            <a:r>
              <a:rPr lang="en-GB" sz="1600" dirty="0" smtClean="0"/>
              <a:t>Operant </a:t>
            </a:r>
            <a:r>
              <a:rPr lang="en-GB" sz="1600" dirty="0"/>
              <a:t>conditioning is where you link behaviour to particular c_____________.</a:t>
            </a:r>
          </a:p>
          <a:p>
            <a:pPr marL="514350" indent="-514350">
              <a:buFont typeface="+mj-lt"/>
              <a:buAutoNum type="romanLcPeriod"/>
            </a:pPr>
            <a:r>
              <a:rPr lang="en-GB" sz="1600" dirty="0" smtClean="0"/>
              <a:t>Anything </a:t>
            </a:r>
            <a:r>
              <a:rPr lang="en-GB" sz="1600" dirty="0"/>
              <a:t>which makes a behaviour likely to happen again is called a r_________.</a:t>
            </a:r>
          </a:p>
          <a:p>
            <a:pPr marL="514350" indent="-514350">
              <a:buFont typeface="+mj-lt"/>
              <a:buAutoNum type="romanLcPeriod"/>
            </a:pPr>
            <a:r>
              <a:rPr lang="en-GB" sz="1600" dirty="0" smtClean="0"/>
              <a:t>Another </a:t>
            </a:r>
            <a:r>
              <a:rPr lang="en-GB" sz="1600" dirty="0"/>
              <a:t>word for a </a:t>
            </a:r>
            <a:r>
              <a:rPr lang="en-GB" sz="1600" dirty="0" err="1"/>
              <a:t>reinforcer</a:t>
            </a:r>
            <a:r>
              <a:rPr lang="en-GB" sz="1600" dirty="0"/>
              <a:t> is a r_____________.</a:t>
            </a:r>
          </a:p>
          <a:p>
            <a:pPr marL="514350" indent="-514350">
              <a:buFont typeface="+mj-lt"/>
              <a:buAutoNum type="romanLcPeriod"/>
            </a:pPr>
            <a:r>
              <a:rPr lang="en-GB" sz="1600" dirty="0" smtClean="0"/>
              <a:t>Where </a:t>
            </a:r>
            <a:r>
              <a:rPr lang="en-GB" sz="1600" dirty="0"/>
              <a:t>you link a good consequence with a behaviour is known as p___________ r___________.</a:t>
            </a:r>
          </a:p>
          <a:p>
            <a:pPr marL="514350" indent="-514350">
              <a:buFont typeface="+mj-lt"/>
              <a:buAutoNum type="romanLcPeriod"/>
            </a:pPr>
            <a:r>
              <a:rPr lang="en-GB" sz="1600" dirty="0" smtClean="0"/>
              <a:t>One </a:t>
            </a:r>
            <a:r>
              <a:rPr lang="en-GB" sz="1600" dirty="0"/>
              <a:t>example of an intrinsic positive </a:t>
            </a:r>
            <a:r>
              <a:rPr lang="en-GB" sz="1600" dirty="0" err="1"/>
              <a:t>reinforcer</a:t>
            </a:r>
            <a:r>
              <a:rPr lang="en-GB" sz="1600" dirty="0"/>
              <a:t> is feeling g________.</a:t>
            </a:r>
          </a:p>
          <a:p>
            <a:pPr marL="514350" indent="-514350">
              <a:buFont typeface="+mj-lt"/>
              <a:buAutoNum type="romanLcPeriod"/>
            </a:pPr>
            <a:r>
              <a:rPr lang="en-GB" sz="1600" dirty="0" smtClean="0"/>
              <a:t>One </a:t>
            </a:r>
            <a:r>
              <a:rPr lang="en-GB" sz="1600" dirty="0"/>
              <a:t>example of an extrinsic positive </a:t>
            </a:r>
            <a:r>
              <a:rPr lang="en-GB" sz="1600" dirty="0" err="1"/>
              <a:t>reinforcer</a:t>
            </a:r>
            <a:r>
              <a:rPr lang="en-GB" sz="1600" dirty="0"/>
              <a:t> is m__________.</a:t>
            </a:r>
          </a:p>
          <a:p>
            <a:pPr marL="514350" indent="-514350">
              <a:buFont typeface="+mj-lt"/>
              <a:buAutoNum type="romanLcPeriod"/>
            </a:pPr>
            <a:r>
              <a:rPr lang="en-GB" sz="1600" dirty="0" smtClean="0"/>
              <a:t>Negative </a:t>
            </a:r>
            <a:r>
              <a:rPr lang="en-GB" sz="1600" dirty="0"/>
              <a:t>reinforcement doesn’t give you something positive, it t________ a_______ something negative.</a:t>
            </a:r>
          </a:p>
          <a:p>
            <a:pPr marL="514350" indent="-514350">
              <a:buFont typeface="+mj-lt"/>
              <a:buAutoNum type="romanLcPeriod"/>
            </a:pPr>
            <a:r>
              <a:rPr lang="en-GB" sz="1600" dirty="0" smtClean="0"/>
              <a:t>Punishment </a:t>
            </a:r>
            <a:r>
              <a:rPr lang="en-GB" sz="1600" dirty="0"/>
              <a:t>can be both n__________ and p_________.</a:t>
            </a:r>
          </a:p>
          <a:p>
            <a:pPr marL="514350" indent="-514350">
              <a:buFont typeface="+mj-lt"/>
              <a:buAutoNum type="romanLcPeriod"/>
            </a:pPr>
            <a:r>
              <a:rPr lang="en-GB" sz="1600" dirty="0" smtClean="0"/>
              <a:t>Psychologists </a:t>
            </a:r>
            <a:r>
              <a:rPr lang="en-GB" sz="1600" dirty="0"/>
              <a:t>agree that r___________ is more effective than p__________.</a:t>
            </a:r>
          </a:p>
          <a:p>
            <a:pPr marL="514350" indent="-514350">
              <a:buFont typeface="+mj-lt"/>
              <a:buAutoNum type="romanLcPeriod"/>
            </a:pPr>
            <a:r>
              <a:rPr lang="en-GB" sz="1600" dirty="0" smtClean="0"/>
              <a:t>Both </a:t>
            </a:r>
            <a:r>
              <a:rPr lang="en-GB" sz="1600" dirty="0"/>
              <a:t>positive and negative reinforcement increase/maintain behaviours</a:t>
            </a:r>
            <a:r>
              <a:rPr lang="en-GB" sz="1600" dirty="0" smtClean="0"/>
              <a:t>.</a:t>
            </a:r>
            <a:endParaRPr lang="en-GB" sz="1600" dirty="0"/>
          </a:p>
        </p:txBody>
      </p:sp>
    </p:spTree>
    <p:extLst>
      <p:ext uri="{BB962C8B-B14F-4D97-AF65-F5344CB8AC3E}">
        <p14:creationId xmlns:p14="http://schemas.microsoft.com/office/powerpoint/2010/main" val="156550451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questions</a:t>
            </a:r>
            <a:endParaRPr lang="en-GB" dirty="0"/>
          </a:p>
        </p:txBody>
      </p:sp>
      <p:sp>
        <p:nvSpPr>
          <p:cNvPr id="3" name="Content Placeholder 2"/>
          <p:cNvSpPr>
            <a:spLocks noGrp="1"/>
          </p:cNvSpPr>
          <p:nvPr>
            <p:ph idx="1"/>
          </p:nvPr>
        </p:nvSpPr>
        <p:spPr/>
        <p:txBody>
          <a:bodyPr>
            <a:normAutofit fontScale="92500" lnSpcReduction="20000"/>
          </a:bodyPr>
          <a:lstStyle/>
          <a:p>
            <a:pPr marL="0" indent="0">
              <a:buNone/>
            </a:pPr>
            <a:r>
              <a:rPr lang="en-GB" dirty="0"/>
              <a:t>2.	Here are some examples of consequences of behaviour.  Write each one down and say whether it is positive reinforcement or negative reinforcement or a punishment.</a:t>
            </a:r>
          </a:p>
          <a:p>
            <a:endParaRPr lang="en-GB" dirty="0"/>
          </a:p>
          <a:p>
            <a:pPr marL="457200" indent="-457200">
              <a:buFont typeface="+mj-lt"/>
              <a:buAutoNum type="arabicPeriod"/>
            </a:pPr>
            <a:r>
              <a:rPr lang="en-GB" dirty="0" smtClean="0"/>
              <a:t>A </a:t>
            </a:r>
            <a:r>
              <a:rPr lang="en-GB" dirty="0"/>
              <a:t>pupil gets a sweet for answering a question correctly.</a:t>
            </a:r>
          </a:p>
          <a:p>
            <a:pPr marL="457200" indent="-457200">
              <a:buFont typeface="+mj-lt"/>
              <a:buAutoNum type="arabicPeriod"/>
            </a:pPr>
            <a:r>
              <a:rPr lang="en-GB" dirty="0" smtClean="0"/>
              <a:t>A </a:t>
            </a:r>
            <a:r>
              <a:rPr lang="en-GB" dirty="0"/>
              <a:t>soldier gets a medal for bravery in battle.</a:t>
            </a:r>
          </a:p>
          <a:p>
            <a:pPr marL="457200" indent="-457200">
              <a:buFont typeface="+mj-lt"/>
              <a:buAutoNum type="arabicPeriod"/>
            </a:pPr>
            <a:r>
              <a:rPr lang="en-GB" dirty="0" smtClean="0"/>
              <a:t>A </a:t>
            </a:r>
            <a:r>
              <a:rPr lang="en-GB" dirty="0"/>
              <a:t>child is told they have been good so they no linger need to wash the </a:t>
            </a:r>
            <a:r>
              <a:rPr lang="en-GB" dirty="0" smtClean="0"/>
              <a:t>dishes.</a:t>
            </a:r>
          </a:p>
          <a:p>
            <a:pPr marL="457200" indent="-457200">
              <a:buFont typeface="+mj-lt"/>
              <a:buAutoNum type="arabicPeriod"/>
            </a:pPr>
            <a:r>
              <a:rPr lang="en-GB" dirty="0" smtClean="0"/>
              <a:t>A </a:t>
            </a:r>
            <a:r>
              <a:rPr lang="en-GB" dirty="0"/>
              <a:t>teacher gets a row from the Head Teacher for being late to </a:t>
            </a:r>
            <a:r>
              <a:rPr lang="en-GB" dirty="0" smtClean="0"/>
              <a:t>school.</a:t>
            </a:r>
          </a:p>
          <a:p>
            <a:pPr marL="457200" indent="-457200">
              <a:buFont typeface="+mj-lt"/>
              <a:buAutoNum type="arabicPeriod"/>
            </a:pPr>
            <a:r>
              <a:rPr lang="en-GB" dirty="0" smtClean="0"/>
              <a:t>A </a:t>
            </a:r>
            <a:r>
              <a:rPr lang="en-GB" dirty="0"/>
              <a:t>pupil gets a demerit for not doing homework.</a:t>
            </a:r>
          </a:p>
          <a:p>
            <a:pPr marL="457200" indent="-457200">
              <a:buFont typeface="+mj-lt"/>
              <a:buAutoNum type="arabicPeriod"/>
            </a:pPr>
            <a:r>
              <a:rPr lang="en-GB" dirty="0" smtClean="0"/>
              <a:t>A </a:t>
            </a:r>
            <a:r>
              <a:rPr lang="en-GB" dirty="0"/>
              <a:t>child’s favourite toy is taken away from him following bad behaviour.</a:t>
            </a:r>
          </a:p>
          <a:p>
            <a:endParaRPr lang="en-GB" dirty="0"/>
          </a:p>
        </p:txBody>
      </p:sp>
    </p:spTree>
    <p:extLst>
      <p:ext uri="{BB962C8B-B14F-4D97-AF65-F5344CB8AC3E}">
        <p14:creationId xmlns:p14="http://schemas.microsoft.com/office/powerpoint/2010/main" val="1593770908"/>
      </p:ext>
    </p:extLst>
  </p:cSld>
  <p:clrMapOvr>
    <a:masterClrMapping/>
  </p:clrMapOvr>
  <p:timing>
    <p:tnLst>
      <p:par>
        <p:cTn id="1" dur="indefinite" restart="never" nodeType="tmRoot"/>
      </p:par>
    </p:tnLst>
  </p:timing>
</p:sld>
</file>

<file path=ppt/theme/theme1.xml><?xml version="1.0" encoding="utf-8"?>
<a:theme xmlns:a="http://schemas.openxmlformats.org/drawingml/2006/main" name="Badge">
  <a:themeElements>
    <a:clrScheme name="Badge">
      <a:dk1>
        <a:sysClr val="windowText" lastClr="000000"/>
      </a:dk1>
      <a:lt1>
        <a:sysClr val="window" lastClr="FFFFFF"/>
      </a:lt1>
      <a:dk2>
        <a:srgbClr val="171312"/>
      </a:dk2>
      <a:lt2>
        <a:srgbClr val="F7F0DF"/>
      </a:lt2>
      <a:accent1>
        <a:srgbClr val="53AE6E"/>
      </a:accent1>
      <a:accent2>
        <a:srgbClr val="326267"/>
      </a:accent2>
      <a:accent3>
        <a:srgbClr val="C5C34A"/>
      </a:accent3>
      <a:accent4>
        <a:srgbClr val="BF6546"/>
      </a:accent4>
      <a:accent5>
        <a:srgbClr val="81B5A8"/>
      </a:accent5>
      <a:accent6>
        <a:srgbClr val="636455"/>
      </a:accent6>
      <a:hlink>
        <a:srgbClr val="81B5A8"/>
      </a:hlink>
      <a:folHlink>
        <a:srgbClr val="936888"/>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A1A3E1F0-B5EF-49C5-810A-B1B32AEDDC80}"/>
    </a:ext>
  </a:extLst>
</a:theme>
</file>

<file path=docProps/app.xml><?xml version="1.0" encoding="utf-8"?>
<Properties xmlns="http://schemas.openxmlformats.org/officeDocument/2006/extended-properties" xmlns:vt="http://schemas.openxmlformats.org/officeDocument/2006/docPropsVTypes">
  <Template>Badge</Template>
  <TotalTime>250</TotalTime>
  <Words>627</Words>
  <Application>Microsoft Office PowerPoint</Application>
  <PresentationFormat>On-screen Show (4:3)</PresentationFormat>
  <Paragraphs>51</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Gill Sans MT</vt:lpstr>
      <vt:lpstr>Impact</vt:lpstr>
      <vt:lpstr>Badge</vt:lpstr>
      <vt:lpstr>Operant conditioning</vt:lpstr>
      <vt:lpstr>What is operant conditioning?</vt:lpstr>
      <vt:lpstr>Reinforcement</vt:lpstr>
      <vt:lpstr>Positive reinforcement</vt:lpstr>
      <vt:lpstr>Negative reinforcement</vt:lpstr>
      <vt:lpstr>punishment</vt:lpstr>
      <vt:lpstr>What does this have to do with phobias?</vt:lpstr>
      <vt:lpstr>tasks</vt:lpstr>
      <vt:lpstr>questions</vt:lpstr>
      <vt:lpstr>questions</vt:lpstr>
    </vt:vector>
  </TitlesOfParts>
  <Company>City of Edinburgh Council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Operant conditioning</dc:title>
  <dc:creator>John Jennings</dc:creator>
  <cp:lastModifiedBy>John Jennings</cp:lastModifiedBy>
  <cp:revision>3</cp:revision>
  <dcterms:created xsi:type="dcterms:W3CDTF">2016-11-23T10:49:42Z</dcterms:created>
  <dcterms:modified xsi:type="dcterms:W3CDTF">2018-03-14T14:39:26Z</dcterms:modified>
</cp:coreProperties>
</file>