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varScale="1">
        <p:scale>
          <a:sx n="73" d="100"/>
          <a:sy n="73" d="100"/>
        </p:scale>
        <p:origin x="29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856CFA4-1A91-4C0D-B7A9-BC9B8789F80F}" type="datetimeFigureOut">
              <a:rPr lang="en-GB" smtClean="0"/>
              <a:t>05/02/2018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884FCE3-22C7-4726-A47F-6DE09B5D8207}" type="slidenum">
              <a:rPr lang="en-GB" smtClean="0"/>
              <a:t>‹#›</a:t>
            </a:fld>
            <a:endParaRPr lang="en-GB"/>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223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856CFA4-1A91-4C0D-B7A9-BC9B8789F80F}" type="datetimeFigureOut">
              <a:rPr lang="en-GB" smtClean="0"/>
              <a:t>05/02/2018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884FCE3-22C7-4726-A47F-6DE09B5D8207}" type="slidenum">
              <a:rPr lang="en-GB" smtClean="0"/>
              <a:t>‹#›</a:t>
            </a:fld>
            <a:endParaRPr lang="en-GB"/>
          </a:p>
        </p:txBody>
      </p:sp>
    </p:spTree>
    <p:extLst>
      <p:ext uri="{BB962C8B-B14F-4D97-AF65-F5344CB8AC3E}">
        <p14:creationId xmlns:p14="http://schemas.microsoft.com/office/powerpoint/2010/main" val="1540176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856CFA4-1A91-4C0D-B7A9-BC9B8789F80F}" type="datetimeFigureOut">
              <a:rPr lang="en-GB" smtClean="0"/>
              <a:t>05/02/2018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884FCE3-22C7-4726-A47F-6DE09B5D8207}" type="slidenum">
              <a:rPr lang="en-GB" smtClean="0"/>
              <a:t>‹#›</a:t>
            </a:fld>
            <a:endParaRPr lang="en-GB"/>
          </a:p>
        </p:txBody>
      </p:sp>
    </p:spTree>
    <p:extLst>
      <p:ext uri="{BB962C8B-B14F-4D97-AF65-F5344CB8AC3E}">
        <p14:creationId xmlns:p14="http://schemas.microsoft.com/office/powerpoint/2010/main" val="1813929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856CFA4-1A91-4C0D-B7A9-BC9B8789F80F}" type="datetimeFigureOut">
              <a:rPr lang="en-GB" smtClean="0"/>
              <a:t>05/02/2018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884FCE3-22C7-4726-A47F-6DE09B5D8207}" type="slidenum">
              <a:rPr lang="en-GB" smtClean="0"/>
              <a:t>‹#›</a:t>
            </a:fld>
            <a:endParaRPr lang="en-GB"/>
          </a:p>
        </p:txBody>
      </p:sp>
    </p:spTree>
    <p:extLst>
      <p:ext uri="{BB962C8B-B14F-4D97-AF65-F5344CB8AC3E}">
        <p14:creationId xmlns:p14="http://schemas.microsoft.com/office/powerpoint/2010/main" val="1974771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856CFA4-1A91-4C0D-B7A9-BC9B8789F80F}" type="datetimeFigureOut">
              <a:rPr lang="en-GB" smtClean="0"/>
              <a:t>05/02/2018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884FCE3-22C7-4726-A47F-6DE09B5D8207}" type="slidenum">
              <a:rPr lang="en-GB" smtClean="0"/>
              <a:t>‹#›</a:t>
            </a:fld>
            <a:endParaRPr lang="en-GB"/>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3952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856CFA4-1A91-4C0D-B7A9-BC9B8789F80F}" type="datetimeFigureOut">
              <a:rPr lang="en-GB" smtClean="0"/>
              <a:t>05/02/2018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884FCE3-22C7-4726-A47F-6DE09B5D8207}" type="slidenum">
              <a:rPr lang="en-GB" smtClean="0"/>
              <a:t>‹#›</a:t>
            </a:fld>
            <a:endParaRPr lang="en-GB"/>
          </a:p>
        </p:txBody>
      </p:sp>
    </p:spTree>
    <p:extLst>
      <p:ext uri="{BB962C8B-B14F-4D97-AF65-F5344CB8AC3E}">
        <p14:creationId xmlns:p14="http://schemas.microsoft.com/office/powerpoint/2010/main" val="1310970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56CFA4-1A91-4C0D-B7A9-BC9B8789F80F}" type="datetimeFigureOut">
              <a:rPr lang="en-GB" smtClean="0"/>
              <a:t>05/02/2018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884FCE3-22C7-4726-A47F-6DE09B5D8207}" type="slidenum">
              <a:rPr lang="en-GB" smtClean="0"/>
              <a:t>‹#›</a:t>
            </a:fld>
            <a:endParaRPr lang="en-GB"/>
          </a:p>
        </p:txBody>
      </p:sp>
    </p:spTree>
    <p:extLst>
      <p:ext uri="{BB962C8B-B14F-4D97-AF65-F5344CB8AC3E}">
        <p14:creationId xmlns:p14="http://schemas.microsoft.com/office/powerpoint/2010/main" val="12281004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856CFA4-1A91-4C0D-B7A9-BC9B8789F80F}" type="datetimeFigureOut">
              <a:rPr lang="en-GB" smtClean="0"/>
              <a:t>05/02/2018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884FCE3-22C7-4726-A47F-6DE09B5D8207}" type="slidenum">
              <a:rPr lang="en-GB" smtClean="0"/>
              <a:t>‹#›</a:t>
            </a:fld>
            <a:endParaRPr lang="en-GB"/>
          </a:p>
        </p:txBody>
      </p:sp>
    </p:spTree>
    <p:extLst>
      <p:ext uri="{BB962C8B-B14F-4D97-AF65-F5344CB8AC3E}">
        <p14:creationId xmlns:p14="http://schemas.microsoft.com/office/powerpoint/2010/main" val="36982418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D856CFA4-1A91-4C0D-B7A9-BC9B8789F80F}" type="datetimeFigureOut">
              <a:rPr lang="en-GB" smtClean="0"/>
              <a:t>05/02/2018</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GB"/>
          </a:p>
        </p:txBody>
      </p:sp>
      <p:sp>
        <p:nvSpPr>
          <p:cNvPr id="9" name="Slide Number Placeholder 8"/>
          <p:cNvSpPr>
            <a:spLocks noGrp="1"/>
          </p:cNvSpPr>
          <p:nvPr>
            <p:ph type="sldNum" sz="quarter" idx="12"/>
          </p:nvPr>
        </p:nvSpPr>
        <p:spPr/>
        <p:txBody>
          <a:bodyPr/>
          <a:lstStyle/>
          <a:p>
            <a:fld id="{F884FCE3-22C7-4726-A47F-6DE09B5D8207}" type="slidenum">
              <a:rPr lang="en-GB" smtClean="0"/>
              <a:t>‹#›</a:t>
            </a:fld>
            <a:endParaRPr lang="en-GB"/>
          </a:p>
        </p:txBody>
      </p:sp>
    </p:spTree>
    <p:extLst>
      <p:ext uri="{BB962C8B-B14F-4D97-AF65-F5344CB8AC3E}">
        <p14:creationId xmlns:p14="http://schemas.microsoft.com/office/powerpoint/2010/main" val="28470575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D856CFA4-1A91-4C0D-B7A9-BC9B8789F80F}" type="datetimeFigureOut">
              <a:rPr lang="en-GB" smtClean="0"/>
              <a:t>05/02/2018</a:t>
            </a:fld>
            <a:endParaRPr lang="en-GB"/>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GB"/>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F884FCE3-22C7-4726-A47F-6DE09B5D8207}" type="slidenum">
              <a:rPr lang="en-GB" smtClean="0"/>
              <a:t>‹#›</a:t>
            </a:fld>
            <a:endParaRPr lang="en-GB"/>
          </a:p>
        </p:txBody>
      </p:sp>
    </p:spTree>
    <p:extLst>
      <p:ext uri="{BB962C8B-B14F-4D97-AF65-F5344CB8AC3E}">
        <p14:creationId xmlns:p14="http://schemas.microsoft.com/office/powerpoint/2010/main" val="39302305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D856CFA4-1A91-4C0D-B7A9-BC9B8789F80F}" type="datetimeFigureOut">
              <a:rPr lang="en-GB" smtClean="0"/>
              <a:t>05/02/2018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884FCE3-22C7-4726-A47F-6DE09B5D8207}" type="slidenum">
              <a:rPr lang="en-GB" smtClean="0"/>
              <a:t>‹#›</a:t>
            </a:fld>
            <a:endParaRPr lang="en-GB"/>
          </a:p>
        </p:txBody>
      </p:sp>
    </p:spTree>
    <p:extLst>
      <p:ext uri="{BB962C8B-B14F-4D97-AF65-F5344CB8AC3E}">
        <p14:creationId xmlns:p14="http://schemas.microsoft.com/office/powerpoint/2010/main" val="4274771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D856CFA4-1A91-4C0D-B7A9-BC9B8789F80F}" type="datetimeFigureOut">
              <a:rPr lang="en-GB" smtClean="0"/>
              <a:t>05/02/2018</a:t>
            </a:fld>
            <a:endParaRPr lang="en-GB"/>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GB"/>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F884FCE3-22C7-4726-A47F-6DE09B5D8207}" type="slidenum">
              <a:rPr lang="en-GB" smtClean="0"/>
              <a:t>‹#›</a:t>
            </a:fld>
            <a:endParaRPr lang="en-GB"/>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814056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Phobias</a:t>
            </a:r>
            <a:endParaRPr lang="en-GB" dirty="0"/>
          </a:p>
        </p:txBody>
      </p:sp>
      <p:sp>
        <p:nvSpPr>
          <p:cNvPr id="3" name="Subtitle 2"/>
          <p:cNvSpPr>
            <a:spLocks noGrp="1"/>
          </p:cNvSpPr>
          <p:nvPr>
            <p:ph type="subTitle" idx="1"/>
          </p:nvPr>
        </p:nvSpPr>
        <p:spPr/>
        <p:txBody>
          <a:bodyPr/>
          <a:lstStyle/>
          <a:p>
            <a:r>
              <a:rPr lang="en-GB" dirty="0" smtClean="0"/>
              <a:t>Individual psychology</a:t>
            </a:r>
            <a:endParaRPr lang="en-GB" dirty="0"/>
          </a:p>
        </p:txBody>
      </p:sp>
    </p:spTree>
    <p:extLst>
      <p:ext uri="{BB962C8B-B14F-4D97-AF65-F5344CB8AC3E}">
        <p14:creationId xmlns:p14="http://schemas.microsoft.com/office/powerpoint/2010/main" val="17021440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Introductory Tasks</a:t>
            </a:r>
            <a:endParaRPr lang="en-GB" dirty="0"/>
          </a:p>
        </p:txBody>
      </p:sp>
      <p:sp>
        <p:nvSpPr>
          <p:cNvPr id="3" name="Content Placeholder 2"/>
          <p:cNvSpPr>
            <a:spLocks noGrp="1"/>
          </p:cNvSpPr>
          <p:nvPr>
            <p:ph idx="1"/>
          </p:nvPr>
        </p:nvSpPr>
        <p:spPr/>
        <p:txBody>
          <a:bodyPr/>
          <a:lstStyle/>
          <a:p>
            <a:pPr marL="457200" lvl="0" indent="-457200">
              <a:buFont typeface="+mj-lt"/>
              <a:buAutoNum type="arabicPeriod"/>
            </a:pPr>
            <a:r>
              <a:rPr lang="en-US" dirty="0"/>
              <a:t>What is a phobia?</a:t>
            </a:r>
            <a:endParaRPr lang="en-GB" dirty="0"/>
          </a:p>
          <a:p>
            <a:pPr marL="457200" lvl="0" indent="-457200">
              <a:buFont typeface="+mj-lt"/>
              <a:buAutoNum type="arabicPeriod"/>
            </a:pPr>
            <a:r>
              <a:rPr lang="en-US" dirty="0"/>
              <a:t>List some phobias you know.</a:t>
            </a:r>
            <a:endParaRPr lang="en-GB" dirty="0"/>
          </a:p>
          <a:p>
            <a:pPr marL="457200" lvl="0" indent="-457200">
              <a:buFont typeface="+mj-lt"/>
              <a:buAutoNum type="arabicPeriod"/>
            </a:pPr>
            <a:r>
              <a:rPr lang="en-US" dirty="0"/>
              <a:t>Do you have any phobias? If so, what is your phobia? When do you think it started?</a:t>
            </a:r>
            <a:endParaRPr lang="en-GB" dirty="0"/>
          </a:p>
          <a:p>
            <a:pPr marL="457200" lvl="0" indent="-457200">
              <a:buFont typeface="+mj-lt"/>
              <a:buAutoNum type="arabicPeriod"/>
            </a:pPr>
            <a:r>
              <a:rPr lang="en-US" dirty="0"/>
              <a:t>How do you think phobias develop? Write down as many ideas as you can think of.</a:t>
            </a:r>
            <a:endParaRPr lang="en-GB" dirty="0"/>
          </a:p>
          <a:p>
            <a:endParaRPr lang="en-GB" dirty="0"/>
          </a:p>
        </p:txBody>
      </p:sp>
      <p:pic>
        <p:nvPicPr>
          <p:cNvPr id="4" name="Picture 3"/>
          <p:cNvPicPr>
            <a:picLocks noChangeAspect="1"/>
          </p:cNvPicPr>
          <p:nvPr/>
        </p:nvPicPr>
        <p:blipFill>
          <a:blip r:embed="rId2"/>
          <a:stretch>
            <a:fillRect/>
          </a:stretch>
        </p:blipFill>
        <p:spPr>
          <a:xfrm>
            <a:off x="7589896" y="4144798"/>
            <a:ext cx="1130325" cy="2011680"/>
          </a:xfrm>
          <a:prstGeom prst="rect">
            <a:avLst/>
          </a:prstGeom>
        </p:spPr>
      </p:pic>
    </p:spTree>
    <p:extLst>
      <p:ext uri="{BB962C8B-B14F-4D97-AF65-F5344CB8AC3E}">
        <p14:creationId xmlns:p14="http://schemas.microsoft.com/office/powerpoint/2010/main" val="25320209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Robert’s School Phobia</a:t>
            </a:r>
            <a:endParaRPr lang="en-GB" dirty="0"/>
          </a:p>
        </p:txBody>
      </p:sp>
      <p:sp>
        <p:nvSpPr>
          <p:cNvPr id="3" name="Content Placeholder 2"/>
          <p:cNvSpPr>
            <a:spLocks noGrp="1"/>
          </p:cNvSpPr>
          <p:nvPr>
            <p:ph idx="1"/>
          </p:nvPr>
        </p:nvSpPr>
        <p:spPr>
          <a:xfrm>
            <a:off x="822959" y="1845733"/>
            <a:ext cx="7543801" cy="4267683"/>
          </a:xfrm>
        </p:spPr>
        <p:txBody>
          <a:bodyPr>
            <a:normAutofit fontScale="85000" lnSpcReduction="20000"/>
          </a:bodyPr>
          <a:lstStyle/>
          <a:p>
            <a:r>
              <a:rPr lang="en-GB" dirty="0"/>
              <a:t>Robert was an underweight 8 year old who had always been very reluctant to go to school. Every school night he ate little, and even then that was brought up later. He became increasingly anxious as the evening wore on. When he couldn’t get to sleep he would cry, and his mother would come and sit with him and tell him stories.</a:t>
            </a:r>
          </a:p>
          <a:p>
            <a:r>
              <a:rPr lang="en-GB" dirty="0"/>
              <a:t>In the morning Robert got up early and paced up and down or sat in the corner, occasionally rushing to the toilet to be sick. When it was time to go to school he had to be pushed out of the house, though often his tears and complaints of feeling unwell led his mother to relent and he was allowed to stay at home.</a:t>
            </a:r>
          </a:p>
          <a:p>
            <a:r>
              <a:rPr lang="en-GB" dirty="0"/>
              <a:t>If Robert did go to school, there was some comfort in the fact that his mother would visit him at playtime, bringing milk and biscuits. She came because that was part of the ‘deal’ about going to school, but also because otherwise she would worry about Robert.</a:t>
            </a:r>
          </a:p>
          <a:p>
            <a:r>
              <a:rPr lang="en-GB" dirty="0"/>
              <a:t>Robert surprisingly got on quite well with the other children and was well liked, despite crying on the way to school and often acting like a baby. He was good at athletics and quite bright. He did not like being away from home for anything – he did not go to play at friend’s houses. But it wasn’t just being away from home that caused the problem – Robert was simply terrified of school. His sorrowful walk to school in the mornings resembled that of a convicted murderer on his way to the gallows</a:t>
            </a:r>
            <a:r>
              <a:rPr lang="en-GB" dirty="0" smtClean="0"/>
              <a:t>.</a:t>
            </a:r>
            <a:endParaRPr lang="en-GB" dirty="0"/>
          </a:p>
        </p:txBody>
      </p:sp>
    </p:spTree>
    <p:extLst>
      <p:ext uri="{BB962C8B-B14F-4D97-AF65-F5344CB8AC3E}">
        <p14:creationId xmlns:p14="http://schemas.microsoft.com/office/powerpoint/2010/main" val="30082401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do we decide if it is a phobia?</a:t>
            </a:r>
            <a:endParaRPr lang="en-GB" dirty="0"/>
          </a:p>
        </p:txBody>
      </p:sp>
      <p:sp>
        <p:nvSpPr>
          <p:cNvPr id="3" name="Content Placeholder 2"/>
          <p:cNvSpPr>
            <a:spLocks noGrp="1"/>
          </p:cNvSpPr>
          <p:nvPr>
            <p:ph idx="1"/>
          </p:nvPr>
        </p:nvSpPr>
        <p:spPr>
          <a:xfrm>
            <a:off x="822959" y="2455816"/>
            <a:ext cx="4846321" cy="3413277"/>
          </a:xfrm>
        </p:spPr>
        <p:txBody>
          <a:bodyPr/>
          <a:lstStyle/>
          <a:p>
            <a:r>
              <a:rPr lang="en-GB" dirty="0"/>
              <a:t>Phobias, like all other mental illnesses, are diagnosed by psychologists and doctors using the DSM V. This is a manual which contains the clinical characteristics of each disorder and help to determine with what, if any, condition a patient should be diagnosed. The DSM was last up-dated in 2013 and this was addition 5 (hence the V). </a:t>
            </a:r>
          </a:p>
          <a:p>
            <a:pPr marL="0" indent="0">
              <a:buNone/>
            </a:pPr>
            <a:endParaRPr lang="en-GB" dirty="0"/>
          </a:p>
        </p:txBody>
      </p:sp>
      <p:pic>
        <p:nvPicPr>
          <p:cNvPr id="4" name="Picture 3"/>
          <p:cNvPicPr/>
          <p:nvPr/>
        </p:nvPicPr>
        <p:blipFill rotWithShape="1">
          <a:blip r:embed="rId2">
            <a:extLst>
              <a:ext uri="{28A0092B-C50C-407E-A947-70E740481C1C}">
                <a14:useLocalDpi xmlns:a14="http://schemas.microsoft.com/office/drawing/2010/main" val="0"/>
              </a:ext>
            </a:extLst>
          </a:blip>
          <a:srcRect l="28624" r="25465" b="4721"/>
          <a:stretch/>
        </p:blipFill>
        <p:spPr bwMode="auto">
          <a:xfrm>
            <a:off x="6332629" y="2587096"/>
            <a:ext cx="1834515" cy="254063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907479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do we decide if it is a phobia?</a:t>
            </a:r>
            <a:endParaRPr lang="en-GB" dirty="0"/>
          </a:p>
        </p:txBody>
      </p:sp>
      <p:sp>
        <p:nvSpPr>
          <p:cNvPr id="6" name="Rounded Rectangle 5"/>
          <p:cNvSpPr>
            <a:spLocks noChangeArrowheads="1"/>
          </p:cNvSpPr>
          <p:nvPr/>
        </p:nvSpPr>
        <p:spPr bwMode="auto">
          <a:xfrm>
            <a:off x="1169261" y="2169025"/>
            <a:ext cx="2076450" cy="1085850"/>
          </a:xfrm>
          <a:prstGeom prst="roundRect">
            <a:avLst>
              <a:gd name="adj" fmla="val 16667"/>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en-GB" sz="1100" b="1">
                <a:effectLst/>
                <a:latin typeface="Calibri" panose="020F0502020204030204" pitchFamily="34" charset="0"/>
                <a:ea typeface="Calibri" panose="020F0502020204030204" pitchFamily="34" charset="0"/>
                <a:cs typeface="Arial" panose="020B0604020202020204" pitchFamily="34" charset="0"/>
              </a:rPr>
              <a:t>Intense and irrational feelings of fear</a:t>
            </a:r>
            <a:r>
              <a:rPr lang="en-GB" sz="1100">
                <a:effectLst/>
                <a:latin typeface="Calibri" panose="020F0502020204030204" pitchFamily="34" charset="0"/>
                <a:ea typeface="Calibri" panose="020F0502020204030204" pitchFamily="34" charset="0"/>
                <a:cs typeface="Arial" panose="020B0604020202020204" pitchFamily="34" charset="0"/>
              </a:rPr>
              <a:t> </a:t>
            </a:r>
            <a:r>
              <a:rPr lang="en-GB" sz="1100" b="1">
                <a:effectLst/>
                <a:latin typeface="Calibri" panose="020F0502020204030204" pitchFamily="34" charset="0"/>
                <a:ea typeface="Calibri" panose="020F0502020204030204" pitchFamily="34" charset="0"/>
                <a:cs typeface="Arial" panose="020B0604020202020204" pitchFamily="34" charset="0"/>
              </a:rPr>
              <a:t>disproportionate to the danger</a:t>
            </a:r>
            <a:r>
              <a:rPr lang="en-GB" sz="1100">
                <a:effectLst/>
                <a:latin typeface="Calibri" panose="020F0502020204030204" pitchFamily="34" charset="0"/>
                <a:ea typeface="Calibri" panose="020F0502020204030204" pitchFamily="34" charset="0"/>
                <a:cs typeface="Arial" panose="020B0604020202020204" pitchFamily="34" charset="0"/>
              </a:rPr>
              <a:t> which may result in a severe </a:t>
            </a:r>
            <a:r>
              <a:rPr lang="en-GB" sz="1100" b="1">
                <a:effectLst/>
                <a:latin typeface="Calibri" panose="020F0502020204030204" pitchFamily="34" charset="0"/>
                <a:ea typeface="Calibri" panose="020F0502020204030204" pitchFamily="34" charset="0"/>
                <a:cs typeface="Arial" panose="020B0604020202020204" pitchFamily="34" charset="0"/>
              </a:rPr>
              <a:t>panic attack</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ounded Rectangle 6"/>
          <p:cNvSpPr>
            <a:spLocks noChangeArrowheads="1"/>
          </p:cNvSpPr>
          <p:nvPr/>
        </p:nvSpPr>
        <p:spPr bwMode="auto">
          <a:xfrm>
            <a:off x="3493361" y="2169025"/>
            <a:ext cx="2076450" cy="1085850"/>
          </a:xfrm>
          <a:prstGeom prst="roundRect">
            <a:avLst>
              <a:gd name="adj" fmla="val 16667"/>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en-GB" sz="1100" b="1">
                <a:effectLst/>
                <a:latin typeface="Calibri" panose="020F0502020204030204" pitchFamily="34" charset="0"/>
                <a:ea typeface="Calibri" panose="020F0502020204030204" pitchFamily="34" charset="0"/>
                <a:cs typeface="Arial" panose="020B0604020202020204" pitchFamily="34" charset="0"/>
              </a:rPr>
              <a:t>Avoidance behaviour</a:t>
            </a:r>
            <a:r>
              <a:rPr lang="en-GB" sz="1100">
                <a:effectLst/>
                <a:latin typeface="Calibri" panose="020F0502020204030204" pitchFamily="34" charset="0"/>
                <a:ea typeface="Calibri" panose="020F0502020204030204" pitchFamily="34" charset="0"/>
                <a:cs typeface="Arial" panose="020B0604020202020204" pitchFamily="34" charset="0"/>
              </a:rPr>
              <a:t>: engaging in complex, extreme behaviour to avoid the fear inducing object/situation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ounded Rectangle 7"/>
          <p:cNvSpPr>
            <a:spLocks noChangeArrowheads="1"/>
          </p:cNvSpPr>
          <p:nvPr/>
        </p:nvSpPr>
        <p:spPr bwMode="auto">
          <a:xfrm>
            <a:off x="5846036" y="2177915"/>
            <a:ext cx="2076450" cy="1152525"/>
          </a:xfrm>
          <a:prstGeom prst="roundRect">
            <a:avLst>
              <a:gd name="adj" fmla="val 16667"/>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pPr algn="ctr">
              <a:lnSpc>
                <a:spcPct val="115000"/>
              </a:lnSpc>
              <a:spcAft>
                <a:spcPts val="1000"/>
              </a:spcAft>
            </a:pPr>
            <a:r>
              <a:rPr lang="en-GB" sz="1100">
                <a:effectLst/>
                <a:latin typeface="Calibri" panose="020F0502020204030204" pitchFamily="34" charset="0"/>
                <a:ea typeface="Calibri" panose="020F0502020204030204" pitchFamily="34" charset="0"/>
                <a:cs typeface="Arial" panose="020B0604020202020204" pitchFamily="34" charset="0"/>
              </a:rPr>
              <a:t>May be gradual onset or happen very quickly as a result of a particular experience and </a:t>
            </a:r>
            <a:r>
              <a:rPr lang="en-GB" sz="1100" b="1">
                <a:effectLst/>
                <a:latin typeface="Calibri" panose="020F0502020204030204" pitchFamily="34" charset="0"/>
                <a:ea typeface="Calibri" panose="020F0502020204030204" pitchFamily="34" charset="0"/>
                <a:cs typeface="Arial" panose="020B0604020202020204" pitchFamily="34" charset="0"/>
              </a:rPr>
              <a:t>affects every day life negatively</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Box 8"/>
          <p:cNvSpPr txBox="1"/>
          <p:nvPr/>
        </p:nvSpPr>
        <p:spPr>
          <a:xfrm>
            <a:off x="822960" y="4180114"/>
            <a:ext cx="7339405" cy="1477328"/>
          </a:xfrm>
          <a:prstGeom prst="rect">
            <a:avLst/>
          </a:prstGeom>
          <a:noFill/>
        </p:spPr>
        <p:txBody>
          <a:bodyPr wrap="square" rtlCol="0">
            <a:spAutoFit/>
          </a:bodyPr>
          <a:lstStyle/>
          <a:p>
            <a:pPr marL="342900" indent="-342900">
              <a:buAutoNum type="arabicParenR"/>
            </a:pPr>
            <a:r>
              <a:rPr lang="en-GB" dirty="0" smtClean="0"/>
              <a:t>Try and explain why Robert’s fear of school would be diagnosed as a </a:t>
            </a:r>
            <a:r>
              <a:rPr lang="en-GB" b="1" dirty="0" smtClean="0"/>
              <a:t>phobia </a:t>
            </a:r>
            <a:r>
              <a:rPr lang="en-GB" dirty="0" smtClean="0"/>
              <a:t>according to the DSM</a:t>
            </a:r>
            <a:endParaRPr lang="en-GB" dirty="0"/>
          </a:p>
          <a:p>
            <a:pPr marL="342900" indent="-342900">
              <a:buAutoNum type="arabicParenR"/>
            </a:pPr>
            <a:endParaRPr lang="en-GB" dirty="0" smtClean="0"/>
          </a:p>
          <a:p>
            <a:pPr marL="342900" indent="-342900">
              <a:buAutoNum type="arabicParenR"/>
            </a:pPr>
            <a:r>
              <a:rPr lang="en-GB" dirty="0" smtClean="0"/>
              <a:t>Come up with a theory as to why Robert might have developed his phobia.</a:t>
            </a:r>
          </a:p>
        </p:txBody>
      </p:sp>
    </p:spTree>
    <p:extLst>
      <p:ext uri="{BB962C8B-B14F-4D97-AF65-F5344CB8AC3E}">
        <p14:creationId xmlns:p14="http://schemas.microsoft.com/office/powerpoint/2010/main" val="3969869082"/>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260</TotalTime>
  <Words>520</Words>
  <Application>Microsoft Office PowerPoint</Application>
  <PresentationFormat>On-screen Show (4:3)</PresentationFormat>
  <Paragraphs>21</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Times New Roman</vt:lpstr>
      <vt:lpstr>Retrospect</vt:lpstr>
      <vt:lpstr>Phobias</vt:lpstr>
      <vt:lpstr>Introductory Tasks</vt:lpstr>
      <vt:lpstr>Robert’s School Phobia</vt:lpstr>
      <vt:lpstr>How do we decide if it is a phobia?</vt:lpstr>
      <vt:lpstr>How do we decide if it is a phobia?</vt:lpstr>
    </vt:vector>
  </TitlesOfParts>
  <Company>City of Edinburgh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Phobias</dc:title>
  <dc:creator>John Jennings</dc:creator>
  <cp:lastModifiedBy>John Jennings</cp:lastModifiedBy>
  <cp:revision>3</cp:revision>
  <dcterms:created xsi:type="dcterms:W3CDTF">2018-02-05T08:22:20Z</dcterms:created>
  <dcterms:modified xsi:type="dcterms:W3CDTF">2018-02-05T12:43:10Z</dcterms:modified>
</cp:coreProperties>
</file>