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 id="2147483705" r:id="rId2"/>
  </p:sldMasterIdLst>
  <p:sldIdLst>
    <p:sldId id="256" r:id="rId3"/>
    <p:sldId id="257" r:id="rId4"/>
    <p:sldId id="261" r:id="rId5"/>
    <p:sldId id="258" r:id="rId6"/>
    <p:sldId id="262" r:id="rId7"/>
    <p:sldId id="259"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74" d="100"/>
          <a:sy n="74" d="100"/>
        </p:scale>
        <p:origin x="44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9" name="Rectangle 8"/>
          <p:cNvSpPr/>
          <p:nvPr/>
        </p:nvSpPr>
        <p:spPr bwMode="ltGray">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78ABE3C1-DBE1-495D-B57B-2849774B866A}" type="datetimeFigureOut">
              <a:rPr lang="en-US" smtClean="0"/>
              <a:t>4/19/2017</a:t>
            </a:fld>
            <a:endParaRPr lang="en-US" dirty="0"/>
          </a:p>
        </p:txBody>
      </p:sp>
      <p:sp>
        <p:nvSpPr>
          <p:cNvPr id="5" name="Footer Placeholder 4"/>
          <p:cNvSpPr>
            <a:spLocks noGrp="1"/>
          </p:cNvSpPr>
          <p:nvPr>
            <p:ph type="ftr" sz="quarter" idx="11"/>
          </p:nvPr>
        </p:nvSpPr>
        <p:spPr>
          <a:xfrm>
            <a:off x="533401" y="5936189"/>
            <a:ext cx="4021666" cy="365125"/>
          </a:xfrm>
        </p:spPr>
        <p:txBody>
          <a:bodyPr/>
          <a:lstStyle/>
          <a:p>
            <a:endParaRPr lang="en-US" dirty="0"/>
          </a:p>
        </p:txBody>
      </p:sp>
      <p:sp>
        <p:nvSpPr>
          <p:cNvPr id="6" name="Slide Number Placeholder 5"/>
          <p:cNvSpPr>
            <a:spLocks noGrp="1"/>
          </p:cNvSpPr>
          <p:nvPr>
            <p:ph type="sldNum" sz="quarter" idx="12"/>
          </p:nvPr>
        </p:nvSpPr>
        <p:spPr>
          <a:xfrm>
            <a:off x="7010399" y="2750337"/>
            <a:ext cx="1370293" cy="1356442"/>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6777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smtClean="0"/>
              <a:t>4/19/2017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7856438" y="4711310"/>
            <a:ext cx="1149836"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04856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4" name="Rectangle 23"/>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smtClean="0"/>
              <a:t>4/19/2017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7856438" y="4711616"/>
            <a:ext cx="1149836"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400290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2" name="Rectangle 31"/>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smtClean="0"/>
              <a:t>4/19/2017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7856438" y="4709926"/>
            <a:ext cx="1149836" cy="1090789"/>
          </a:xfrm>
        </p:spPr>
        <p:txBody>
          <a:bodyPr/>
          <a:lstStyle/>
          <a:p>
            <a:fld id="{6D22F896-40B5-4ADD-8801-0D06FADFA095}" type="slidenum">
              <a:rPr lang="en-US" smtClean="0"/>
              <a:t>‹#›</a:t>
            </a:fld>
            <a:endParaRPr lang="en-US" dirty="0"/>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0154111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5" name="Rectangle 24"/>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smtClean="0"/>
              <a:t>4/19/2017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7856438" y="4709926"/>
            <a:ext cx="1149836"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658460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smtClean="0"/>
              <a:t>4/19/2017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930953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7" name="Rectangle 36"/>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smtClean="0"/>
              <a:t>4/19/2017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28405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9" name="Rectangle 18"/>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smtClean="0"/>
              <a:t>4/19/2017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84617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14" name="Group 13"/>
          <p:cNvGrpSpPr/>
          <p:nvPr/>
        </p:nvGrpSpPr>
        <p:grpSpPr bwMode="ltGray">
          <a:xfrm rot="5400000">
            <a:off x="4575305" y="2747178"/>
            <a:ext cx="6862555" cy="1368199"/>
            <a:chOff x="2281445" y="609600"/>
            <a:chExt cx="6862555" cy="1368199"/>
          </a:xfrm>
        </p:grpSpPr>
        <p:sp>
          <p:nvSpPr>
            <p:cNvPr id="12" name="Rectangle 11"/>
            <p:cNvSpPr/>
            <p:nvPr/>
          </p:nvSpPr>
          <p:spPr bwMode="ltGray">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6178E61D-D431-422C-9764-11DAFE33AB63}" type="datetimeFigureOut">
              <a:rPr lang="en-US" smtClean="0"/>
              <a:t>4/19/2017</a:t>
            </a:fld>
            <a:endParaRPr lang="en-US" dirty="0"/>
          </a:p>
        </p:txBody>
      </p:sp>
      <p:sp>
        <p:nvSpPr>
          <p:cNvPr id="5" name="Footer Placeholder 4"/>
          <p:cNvSpPr>
            <a:spLocks noGrp="1"/>
          </p:cNvSpPr>
          <p:nvPr>
            <p:ph type="ftr" sz="quarter" idx="11"/>
          </p:nvPr>
        </p:nvSpPr>
        <p:spPr>
          <a:xfrm>
            <a:off x="510241" y="5936189"/>
            <a:ext cx="4518959" cy="365125"/>
          </a:xfrm>
        </p:spPr>
        <p:txBody>
          <a:bodyPr/>
          <a:lstStyle/>
          <a:p>
            <a:endParaRPr lang="en-US" dirty="0"/>
          </a:p>
        </p:txBody>
      </p:sp>
      <p:sp>
        <p:nvSpPr>
          <p:cNvPr id="6" name="Slide Number Placeholder 5"/>
          <p:cNvSpPr>
            <a:spLocks noGrp="1"/>
          </p:cNvSpPr>
          <p:nvPr>
            <p:ph type="sldNum" sz="quarter" idx="12"/>
          </p:nvPr>
        </p:nvSpPr>
        <p:spPr>
          <a:xfrm>
            <a:off x="7431152" y="5432500"/>
            <a:ext cx="1149636" cy="1273100"/>
          </a:xfrm>
        </p:spPr>
        <p:txBody>
          <a:bodyPr anchor="t"/>
          <a:lstStyle>
            <a:lvl1pPr algn="ctr">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877013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982368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81863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7" name="Group 26"/>
          <p:cNvGrpSpPr/>
          <p:nvPr/>
        </p:nvGrpSpPr>
        <p:grpSpPr>
          <a:xfrm>
            <a:off x="0" y="609600"/>
            <a:ext cx="9161969" cy="1677035"/>
            <a:chOff x="0" y="2895600"/>
            <a:chExt cx="9161969" cy="1677035"/>
          </a:xfrm>
        </p:grpSpPr>
        <p:pic>
          <p:nvPicPr>
            <p:cNvPr id="28" name="Picture 2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0" name="Rectangle 2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smtClean="0"/>
              <a:t>4/19/2017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523621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016673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781823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76494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50696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236792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663729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956994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368061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088614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928292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1" name="Rectangle 2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65810" y="5936188"/>
            <a:ext cx="2057400" cy="365125"/>
          </a:xfrm>
        </p:spPr>
        <p:txBody>
          <a:bodyPr/>
          <a:lstStyle/>
          <a:p>
            <a:fld id="{30578ACC-22D6-47C1-A373-4FD133E34F3C}" type="datetimeFigureOut">
              <a:rPr lang="en-US" smtClean="0"/>
              <a:t>4/19/2017</a:t>
            </a:fld>
            <a:endParaRPr lang="en-US" dirty="0"/>
          </a:p>
        </p:txBody>
      </p:sp>
      <p:sp>
        <p:nvSpPr>
          <p:cNvPr id="5" name="Footer Placeholder 4"/>
          <p:cNvSpPr>
            <a:spLocks noGrp="1"/>
          </p:cNvSpPr>
          <p:nvPr>
            <p:ph type="ftr" sz="quarter" idx="11"/>
          </p:nvPr>
        </p:nvSpPr>
        <p:spPr>
          <a:xfrm>
            <a:off x="533400" y="5936189"/>
            <a:ext cx="4834673" cy="365125"/>
          </a:xfrm>
        </p:spPr>
        <p:txBody>
          <a:bodyPr/>
          <a:lstStyle/>
          <a:p>
            <a:endParaRPr lang="en-US" dirty="0"/>
          </a:p>
        </p:txBody>
      </p:sp>
      <p:sp>
        <p:nvSpPr>
          <p:cNvPr id="6" name="Slide Number Placeholder 5"/>
          <p:cNvSpPr>
            <a:spLocks noGrp="1"/>
          </p:cNvSpPr>
          <p:nvPr>
            <p:ph type="sldNum" sz="quarter" idx="12"/>
          </p:nvPr>
        </p:nvSpPr>
        <p:spPr>
          <a:xfrm>
            <a:off x="7856438" y="2869896"/>
            <a:ext cx="1149836" cy="1090789"/>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1702699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702028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619728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284107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347526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7858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smtClean="0"/>
              <a:t>4/19/2017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78273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1" name="Rectangle 3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638" y="3030009"/>
            <a:ext cx="336704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061129" y="3030009"/>
            <a:ext cx="3367044"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smtClean="0"/>
              <a:t>4/19/2017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58533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 name="Group 14"/>
          <p:cNvGrpSpPr/>
          <p:nvPr/>
        </p:nvGrpSpPr>
        <p:grpSpPr>
          <a:xfrm>
            <a:off x="0" y="609600"/>
            <a:ext cx="9161969" cy="1677035"/>
            <a:chOff x="0" y="2895600"/>
            <a:chExt cx="9161969" cy="1677035"/>
          </a:xfrm>
        </p:grpSpPr>
        <p:pic>
          <p:nvPicPr>
            <p:cNvPr id="16" name="Picture 15"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smtClean="0"/>
              <a:t>4/19/2017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32220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a:extLst>
              <a:ext uri="{28A0092B-C50C-407E-A947-70E740481C1C}">
                <a14:useLocalDpi xmlns:a14="http://schemas.microsoft.com/office/drawing/2010/main" val="0"/>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smtClean="0"/>
              <a:t>4/19/2017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34967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smtClean="0"/>
              <a:t>4/19/2017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11385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smtClean="0"/>
              <a:t>4/19/2017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97827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7" name="Picture 3" descr="C:\Users\James\Desktop\msft\Berlin\build Assets\hashOverlaySD-FullResolve.png"/>
          <p:cNvPicPr>
            <a:picLocks noChangeAspect="1" noChangeArrowheads="1"/>
          </p:cNvPicPr>
          <p:nvPr/>
        </p:nvPicPr>
        <p:blipFill>
          <a:blip r:embed="rId19">
            <a:alphaModFix amt="10000"/>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531639" y="753228"/>
            <a:ext cx="6896534"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2336873"/>
            <a:ext cx="6887389"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67881"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smtClean="0"/>
              <a:t>4/19/2017</a:t>
            </a:fld>
            <a:endParaRPr lang="en-US" dirty="0"/>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848600" y="753228"/>
            <a:ext cx="115767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13106663"/>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effectLst>
            <a:outerShdw blurRad="228600" algn="ctr" rotWithShape="0">
              <a:prstClr val="black">
                <a:alpha val="53000"/>
              </a:prstClr>
            </a:outerShdw>
          </a:effectLst>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effectLst>
            <a:outerShdw blurRad="228600" algn="ctr" rotWithShape="0">
              <a:prstClr val="black">
                <a:alpha val="53000"/>
              </a:prstClr>
            </a:outerShdw>
          </a:effectLst>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effectLst>
            <a:outerShdw blurRad="228600" algn="ctr" rotWithShape="0">
              <a:prstClr val="black">
                <a:alpha val="53000"/>
              </a:prstClr>
            </a:outerShdw>
          </a:effectLst>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effectLst>
            <a:outerShdw blurRad="228600" algn="ctr" rotWithShape="0">
              <a:prstClr val="black">
                <a:alpha val="53000"/>
              </a:prstClr>
            </a:outerShdw>
          </a:effectLst>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effectLst>
            <a:outerShdw blurRad="228600" algn="ctr" rotWithShape="0">
              <a:prstClr val="black">
                <a:alpha val="53000"/>
              </a:prstClr>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8EB9B5C1-202B-4695-8B69-F742C5FA42BC}" type="datetimeFigureOut">
              <a:rPr kumimoji="0" lang="en-GB"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19/04/2017</a:t>
            </a:fld>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20D7EF22-CA18-4898-BEC0-ED3DCAB297B2}" type="slidenum">
              <a:rPr kumimoji="0" lang="en-GB"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GB"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10237476"/>
      </p:ext>
    </p:extLst>
  </p:cSld>
  <p:clrMap bg1="dk1" tx1="lt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000" dirty="0" smtClean="0"/>
              <a:t>Experiments </a:t>
            </a:r>
            <a:r>
              <a:rPr lang="en-GB" sz="2400" dirty="0" smtClean="0"/>
              <a:t>in</a:t>
            </a:r>
            <a:r>
              <a:rPr lang="en-GB" sz="4000" dirty="0" smtClean="0"/>
              <a:t> Psychology</a:t>
            </a:r>
            <a:endParaRPr lang="en-GB" sz="4000" dirty="0"/>
          </a:p>
        </p:txBody>
      </p:sp>
      <p:sp>
        <p:nvSpPr>
          <p:cNvPr id="3" name="Subtitle 2"/>
          <p:cNvSpPr>
            <a:spLocks noGrp="1"/>
          </p:cNvSpPr>
          <p:nvPr>
            <p:ph type="subTitle" idx="1"/>
          </p:nvPr>
        </p:nvSpPr>
        <p:spPr/>
        <p:txBody>
          <a:bodyPr/>
          <a:lstStyle/>
          <a:p>
            <a:r>
              <a:rPr lang="en-GB" dirty="0" smtClean="0"/>
              <a:t>19 April 2017</a:t>
            </a:r>
            <a:endParaRPr lang="en-GB" dirty="0"/>
          </a:p>
        </p:txBody>
      </p:sp>
    </p:spTree>
    <p:extLst>
      <p:ext uri="{BB962C8B-B14F-4D97-AF65-F5344CB8AC3E}">
        <p14:creationId xmlns:p14="http://schemas.microsoft.com/office/powerpoint/2010/main" val="1625740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experiment</a:t>
            </a:r>
            <a:endParaRPr lang="en-GB" dirty="0"/>
          </a:p>
        </p:txBody>
      </p:sp>
      <p:sp>
        <p:nvSpPr>
          <p:cNvPr id="3" name="Content Placeholder 2"/>
          <p:cNvSpPr>
            <a:spLocks noGrp="1"/>
          </p:cNvSpPr>
          <p:nvPr>
            <p:ph idx="1"/>
          </p:nvPr>
        </p:nvSpPr>
        <p:spPr>
          <a:xfrm>
            <a:off x="533400" y="2336873"/>
            <a:ext cx="7953777" cy="4102564"/>
          </a:xfrm>
        </p:spPr>
        <p:txBody>
          <a:bodyPr>
            <a:normAutofit/>
          </a:bodyPr>
          <a:lstStyle/>
          <a:p>
            <a:r>
              <a:rPr lang="en-GB" dirty="0"/>
              <a:t>Experiments involve the </a:t>
            </a:r>
            <a:r>
              <a:rPr lang="en-GB" b="1" dirty="0"/>
              <a:t>manipulation</a:t>
            </a:r>
            <a:r>
              <a:rPr lang="en-GB" dirty="0"/>
              <a:t> of one variable and the </a:t>
            </a:r>
            <a:r>
              <a:rPr lang="en-GB" b="1" dirty="0"/>
              <a:t>measurement</a:t>
            </a:r>
            <a:r>
              <a:rPr lang="en-GB" dirty="0"/>
              <a:t> of another, keeping everything else constant. This allows researchers to make </a:t>
            </a:r>
            <a:r>
              <a:rPr lang="en-GB" b="1" dirty="0"/>
              <a:t>cause-and-effect</a:t>
            </a:r>
            <a:r>
              <a:rPr lang="en-GB" dirty="0"/>
              <a:t> statements about why things </a:t>
            </a:r>
            <a:r>
              <a:rPr lang="en-GB" dirty="0" smtClean="0"/>
              <a:t>happen.</a:t>
            </a:r>
          </a:p>
          <a:p>
            <a:r>
              <a:rPr lang="en-GB" dirty="0" smtClean="0"/>
              <a:t>True </a:t>
            </a:r>
            <a:r>
              <a:rPr lang="en-GB" dirty="0"/>
              <a:t>experiments are also characterised by randomisation of participants into the different conditions of the experiment, to avoid researcher bias.  An experiment can be done in various settings, which divide into two main </a:t>
            </a:r>
            <a:r>
              <a:rPr lang="en-GB" dirty="0" smtClean="0"/>
              <a:t>types:</a:t>
            </a:r>
          </a:p>
          <a:p>
            <a:pPr lvl="1"/>
            <a:r>
              <a:rPr lang="en-GB" dirty="0" smtClean="0"/>
              <a:t>Field experiments</a:t>
            </a:r>
          </a:p>
          <a:p>
            <a:pPr lvl="1"/>
            <a:r>
              <a:rPr lang="en-GB" dirty="0" smtClean="0"/>
              <a:t>Laboratory </a:t>
            </a:r>
            <a:r>
              <a:rPr lang="en-GB" dirty="0"/>
              <a:t>experiments</a:t>
            </a:r>
          </a:p>
          <a:p>
            <a:pPr marL="0" indent="0">
              <a:buNone/>
            </a:pPr>
            <a:endParaRPr lang="en-GB" dirty="0"/>
          </a:p>
        </p:txBody>
      </p:sp>
    </p:spTree>
    <p:extLst>
      <p:ext uri="{BB962C8B-B14F-4D97-AF65-F5344CB8AC3E}">
        <p14:creationId xmlns:p14="http://schemas.microsoft.com/office/powerpoint/2010/main" val="1955223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Types of experiment</a:t>
            </a:r>
            <a:endParaRPr lang="en-GB" dirty="0"/>
          </a:p>
        </p:txBody>
      </p:sp>
      <p:sp>
        <p:nvSpPr>
          <p:cNvPr id="3" name="Content Placeholder 2"/>
          <p:cNvSpPr>
            <a:spLocks noGrp="1"/>
          </p:cNvSpPr>
          <p:nvPr>
            <p:ph idx="1"/>
          </p:nvPr>
        </p:nvSpPr>
        <p:spPr>
          <a:xfrm>
            <a:off x="533400" y="2336873"/>
            <a:ext cx="7953777" cy="4102564"/>
          </a:xfrm>
        </p:spPr>
        <p:txBody>
          <a:bodyPr>
            <a:normAutofit/>
          </a:bodyPr>
          <a:lstStyle/>
          <a:p>
            <a:r>
              <a:rPr lang="en-GB" dirty="0" smtClean="0"/>
              <a:t>A </a:t>
            </a:r>
            <a:r>
              <a:rPr lang="en-GB" b="1" dirty="0"/>
              <a:t>laboratory experiment</a:t>
            </a:r>
            <a:r>
              <a:rPr lang="en-GB" dirty="0"/>
              <a:t> takes place in some kind of controlled location; the researcher is </a:t>
            </a:r>
            <a:r>
              <a:rPr lang="en-GB" dirty="0" smtClean="0"/>
              <a:t>able to remove distracting random variables such as noise, which could affect results. </a:t>
            </a:r>
          </a:p>
          <a:p>
            <a:r>
              <a:rPr lang="en-GB" dirty="0" smtClean="0"/>
              <a:t>If the </a:t>
            </a:r>
            <a:r>
              <a:rPr lang="en-GB" dirty="0"/>
              <a:t>social context is relevant, or if being in a laboratory may have an </a:t>
            </a:r>
            <a:r>
              <a:rPr lang="en-GB" dirty="0" smtClean="0"/>
              <a:t>undesired </a:t>
            </a:r>
            <a:r>
              <a:rPr lang="en-GB" dirty="0"/>
              <a:t>effect, a </a:t>
            </a:r>
            <a:r>
              <a:rPr lang="en-GB" b="1" dirty="0"/>
              <a:t>field experiment </a:t>
            </a:r>
            <a:r>
              <a:rPr lang="en-GB" dirty="0"/>
              <a:t>can be </a:t>
            </a:r>
            <a:r>
              <a:rPr lang="en-GB" dirty="0" smtClean="0"/>
              <a:t>done – perhaps in </a:t>
            </a:r>
            <a:r>
              <a:rPr lang="en-GB" dirty="0"/>
              <a:t>people's homes</a:t>
            </a:r>
            <a:r>
              <a:rPr lang="en-GB" dirty="0" smtClean="0"/>
              <a:t>, workplaces, </a:t>
            </a:r>
            <a:r>
              <a:rPr lang="en-GB" dirty="0"/>
              <a:t>or a public location. </a:t>
            </a:r>
            <a:endParaRPr lang="en-GB" dirty="0" smtClean="0"/>
          </a:p>
          <a:p>
            <a:r>
              <a:rPr lang="en-GB" dirty="0" smtClean="0"/>
              <a:t>A </a:t>
            </a:r>
            <a:r>
              <a:rPr lang="en-GB" dirty="0"/>
              <a:t>field experiment </a:t>
            </a:r>
            <a:r>
              <a:rPr lang="en-GB" dirty="0" smtClean="0"/>
              <a:t>is not the same as a naturalistic observation – that isn’t an experiment at all (why?)</a:t>
            </a:r>
            <a:endParaRPr lang="en-GB" dirty="0"/>
          </a:p>
          <a:p>
            <a:endParaRPr lang="en-GB" dirty="0"/>
          </a:p>
        </p:txBody>
      </p:sp>
    </p:spTree>
    <p:extLst>
      <p:ext uri="{BB962C8B-B14F-4D97-AF65-F5344CB8AC3E}">
        <p14:creationId xmlns:p14="http://schemas.microsoft.com/office/powerpoint/2010/main" val="183139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74054" y="913197"/>
            <a:ext cx="6425147" cy="3036061"/>
          </a:xfrm>
        </p:spPr>
        <p:txBody>
          <a:bodyPr>
            <a:normAutofit fontScale="90000"/>
          </a:bodyPr>
          <a:lstStyle/>
          <a:p>
            <a:r>
              <a:rPr lang="en-GB" dirty="0"/>
              <a:t>If a psychologist were to go into a primary school to do an experiment on the children’s learning or memory, this would be called a field experiment.  If the same test were done in the psychologist’s own department, the study would be termed a laboratory experiment.</a:t>
            </a:r>
            <a:br>
              <a:rPr lang="en-GB" dirty="0"/>
            </a:br>
            <a:endParaRPr lang="en-GB" dirty="0"/>
          </a:p>
        </p:txBody>
      </p:sp>
      <p:sp>
        <p:nvSpPr>
          <p:cNvPr id="7" name="Text Placeholder 6"/>
          <p:cNvSpPr>
            <a:spLocks noGrp="1"/>
          </p:cNvSpPr>
          <p:nvPr>
            <p:ph type="body" sz="half" idx="2"/>
          </p:nvPr>
        </p:nvSpPr>
        <p:spPr/>
        <p:txBody>
          <a:bodyPr/>
          <a:lstStyle/>
          <a:p>
            <a:r>
              <a:rPr lang="en-GB" dirty="0" smtClean="0">
                <a:effectLst/>
              </a:rPr>
              <a:t>Read the quote above, and </a:t>
            </a:r>
            <a:r>
              <a:rPr lang="en-GB" dirty="0">
                <a:effectLst/>
              </a:rPr>
              <a:t>then define lab experiment and field experiment in your </a:t>
            </a:r>
            <a:r>
              <a:rPr lang="en-GB" dirty="0" smtClean="0">
                <a:effectLst/>
              </a:rPr>
              <a:t>notes</a:t>
            </a:r>
            <a:r>
              <a:rPr lang="en-GB" dirty="0" smtClean="0">
                <a:effectLst/>
              </a:rPr>
              <a:t>. You can copy the quote if it helps!</a:t>
            </a:r>
            <a:endParaRPr lang="en-GB" dirty="0"/>
          </a:p>
        </p:txBody>
      </p:sp>
    </p:spTree>
    <p:extLst>
      <p:ext uri="{BB962C8B-B14F-4D97-AF65-F5344CB8AC3E}">
        <p14:creationId xmlns:p14="http://schemas.microsoft.com/office/powerpoint/2010/main" val="39441735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5"/>
            <a:ext cx="7886700" cy="424203"/>
          </a:xfrm>
        </p:spPr>
        <p:txBody>
          <a:bodyPr>
            <a:normAutofit fontScale="90000"/>
          </a:bodyPr>
          <a:lstStyle/>
          <a:p>
            <a:r>
              <a:rPr lang="en-GB" b="1" u="sng" dirty="0" smtClean="0"/>
              <a:t>Activity:</a:t>
            </a:r>
            <a:endParaRPr lang="en-GB" b="1" u="sng" dirty="0"/>
          </a:p>
        </p:txBody>
      </p:sp>
      <p:sp>
        <p:nvSpPr>
          <p:cNvPr id="3" name="Content Placeholder 2"/>
          <p:cNvSpPr>
            <a:spLocks noGrp="1"/>
          </p:cNvSpPr>
          <p:nvPr>
            <p:ph idx="1"/>
          </p:nvPr>
        </p:nvSpPr>
        <p:spPr>
          <a:xfrm>
            <a:off x="628650" y="1910445"/>
            <a:ext cx="7886700" cy="3579530"/>
          </a:xfrm>
        </p:spPr>
        <p:txBody>
          <a:bodyPr>
            <a:normAutofit fontScale="85000" lnSpcReduction="20000"/>
          </a:bodyPr>
          <a:lstStyle/>
          <a:p>
            <a:pPr marL="0" indent="0">
              <a:buNone/>
            </a:pPr>
            <a:r>
              <a:rPr lang="en-GB" dirty="0"/>
              <a:t>Copy each of the following hypotheses </a:t>
            </a:r>
            <a:r>
              <a:rPr lang="en-GB" dirty="0" smtClean="0"/>
              <a:t>out.</a:t>
            </a:r>
          </a:p>
          <a:p>
            <a:pPr marL="0" indent="0">
              <a:buNone/>
            </a:pPr>
            <a:r>
              <a:rPr lang="en-GB" dirty="0" smtClean="0"/>
              <a:t>For </a:t>
            </a:r>
            <a:r>
              <a:rPr lang="en-GB" dirty="0"/>
              <a:t>each one state whether it is </a:t>
            </a:r>
            <a:r>
              <a:rPr lang="en-GB" b="1" dirty="0"/>
              <a:t>one </a:t>
            </a:r>
            <a:r>
              <a:rPr lang="en-GB" dirty="0"/>
              <a:t>or </a:t>
            </a:r>
            <a:r>
              <a:rPr lang="en-GB" b="1" dirty="0" smtClean="0"/>
              <a:t>two</a:t>
            </a:r>
            <a:r>
              <a:rPr lang="en-GB" dirty="0" smtClean="0"/>
              <a:t>-tailed. </a:t>
            </a:r>
          </a:p>
          <a:p>
            <a:pPr marL="0" indent="0">
              <a:buNone/>
            </a:pPr>
            <a:r>
              <a:rPr lang="en-GB" dirty="0" smtClean="0"/>
              <a:t>Underline the word that has led you to this answer.</a:t>
            </a:r>
          </a:p>
          <a:p>
            <a:pPr marL="0" indent="0">
              <a:buNone/>
            </a:pPr>
            <a:r>
              <a:rPr lang="en-GB" dirty="0"/>
              <a:t> </a:t>
            </a:r>
            <a:endParaRPr lang="en-GB" sz="2700" dirty="0"/>
          </a:p>
          <a:p>
            <a:pPr marL="685783" lvl="1" indent="-342892">
              <a:buFont typeface="+mj-lt"/>
              <a:buAutoNum type="alphaLcParenR"/>
            </a:pPr>
            <a:r>
              <a:rPr lang="en-GB" dirty="0"/>
              <a:t>Hamsters will eat more seeds when stressed</a:t>
            </a:r>
            <a:endParaRPr lang="en-GB" sz="2400" dirty="0"/>
          </a:p>
          <a:p>
            <a:pPr marL="685783" lvl="1" indent="-342892">
              <a:buFont typeface="+mj-lt"/>
              <a:buAutoNum type="alphaLcParenR"/>
            </a:pPr>
            <a:r>
              <a:rPr lang="en-GB" dirty="0"/>
              <a:t>Third year boys are affected by third year girls</a:t>
            </a:r>
            <a:endParaRPr lang="en-GB" sz="2400" dirty="0"/>
          </a:p>
          <a:p>
            <a:pPr marL="685783" lvl="1" indent="-342892">
              <a:buFont typeface="+mj-lt"/>
              <a:buAutoNum type="alphaLcParenR"/>
            </a:pPr>
            <a:r>
              <a:rPr lang="en-GB" dirty="0"/>
              <a:t>Eating potatoes improves intelligence</a:t>
            </a:r>
            <a:endParaRPr lang="en-GB" sz="2400" dirty="0"/>
          </a:p>
          <a:p>
            <a:pPr marL="685783" lvl="1" indent="-342892">
              <a:buFont typeface="+mj-lt"/>
              <a:buAutoNum type="alphaLcParenR"/>
            </a:pPr>
            <a:r>
              <a:rPr lang="en-GB" dirty="0"/>
              <a:t>Pizza decreases your concentration levels</a:t>
            </a:r>
            <a:endParaRPr lang="en-GB" sz="2400" dirty="0"/>
          </a:p>
          <a:p>
            <a:pPr marL="685783" lvl="1" indent="-342892">
              <a:buFont typeface="+mj-lt"/>
              <a:buAutoNum type="alphaLcParenR"/>
            </a:pPr>
            <a:r>
              <a:rPr lang="en-GB" dirty="0"/>
              <a:t>Quality of sleep is affected by exam stress</a:t>
            </a:r>
            <a:endParaRPr lang="en-GB" sz="2400" dirty="0"/>
          </a:p>
          <a:p>
            <a:pPr marL="685783" lvl="1" indent="-342892">
              <a:buFont typeface="+mj-lt"/>
              <a:buAutoNum type="alphaLcParenR"/>
            </a:pPr>
            <a:r>
              <a:rPr lang="en-GB" dirty="0"/>
              <a:t>Watching football increases your aggression levels</a:t>
            </a:r>
            <a:endParaRPr lang="en-GB" sz="2400" dirty="0"/>
          </a:p>
          <a:p>
            <a:pPr marL="685783" lvl="1" indent="-342892">
              <a:buFont typeface="+mj-lt"/>
              <a:buAutoNum type="alphaLcParenR"/>
            </a:pPr>
            <a:r>
              <a:rPr lang="en-GB" dirty="0"/>
              <a:t>Playing computer games affects your health</a:t>
            </a:r>
            <a:endParaRPr lang="en-GB" sz="2400" dirty="0"/>
          </a:p>
          <a:p>
            <a:pPr marL="0" indent="0">
              <a:buNone/>
            </a:pPr>
            <a:endParaRPr lang="en-GB" dirty="0"/>
          </a:p>
        </p:txBody>
      </p:sp>
    </p:spTree>
    <p:extLst>
      <p:ext uri="{BB962C8B-B14F-4D97-AF65-F5344CB8AC3E}">
        <p14:creationId xmlns:p14="http://schemas.microsoft.com/office/powerpoint/2010/main" val="646933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Experimental Design</a:t>
            </a:r>
            <a:endParaRPr lang="en-GB" dirty="0"/>
          </a:p>
        </p:txBody>
      </p:sp>
      <p:sp>
        <p:nvSpPr>
          <p:cNvPr id="6" name="Content Placeholder 5"/>
          <p:cNvSpPr>
            <a:spLocks noGrp="1"/>
          </p:cNvSpPr>
          <p:nvPr>
            <p:ph idx="1"/>
          </p:nvPr>
        </p:nvSpPr>
        <p:spPr>
          <a:xfrm>
            <a:off x="533400" y="2336873"/>
            <a:ext cx="7657563" cy="3599316"/>
          </a:xfrm>
        </p:spPr>
        <p:txBody>
          <a:bodyPr>
            <a:normAutofit fontScale="77500" lnSpcReduction="20000"/>
          </a:bodyPr>
          <a:lstStyle/>
          <a:p>
            <a:r>
              <a:rPr lang="en-GB" dirty="0" smtClean="0"/>
              <a:t>In designing your experiment, you need to decide whether there are different groups of participants who experience different conditions. A condition means </a:t>
            </a:r>
            <a:r>
              <a:rPr lang="en-GB" dirty="0"/>
              <a:t>one of the different parts of an experiment – in </a:t>
            </a:r>
            <a:r>
              <a:rPr lang="en-GB" dirty="0" smtClean="0"/>
              <a:t>order </a:t>
            </a:r>
            <a:r>
              <a:rPr lang="en-GB" dirty="0"/>
              <a:t>to make a comparison, every experiment has at least two conditions (e.g. experimental </a:t>
            </a:r>
            <a:r>
              <a:rPr lang="en-GB" dirty="0" smtClean="0"/>
              <a:t>vs </a:t>
            </a:r>
            <a:r>
              <a:rPr lang="en-GB" dirty="0"/>
              <a:t>control conditions</a:t>
            </a:r>
            <a:r>
              <a:rPr lang="en-GB" dirty="0" smtClean="0"/>
              <a:t>).</a:t>
            </a:r>
            <a:endParaRPr lang="en-GB" dirty="0"/>
          </a:p>
          <a:p>
            <a:r>
              <a:rPr lang="en-GB" dirty="0" smtClean="0"/>
              <a:t>An </a:t>
            </a:r>
            <a:r>
              <a:rPr lang="en-GB" b="1" dirty="0"/>
              <a:t>independent groups </a:t>
            </a:r>
            <a:r>
              <a:rPr lang="en-GB" dirty="0"/>
              <a:t>design is when two separate groups of participants are compared. </a:t>
            </a:r>
            <a:endParaRPr lang="en-GB" dirty="0" smtClean="0"/>
          </a:p>
          <a:p>
            <a:r>
              <a:rPr lang="en-GB" dirty="0" smtClean="0"/>
              <a:t>A </a:t>
            </a:r>
            <a:r>
              <a:rPr lang="en-GB" b="1" dirty="0"/>
              <a:t>repeated measures </a:t>
            </a:r>
            <a:r>
              <a:rPr lang="en-GB" b="1" dirty="0" smtClean="0"/>
              <a:t>design </a:t>
            </a:r>
            <a:r>
              <a:rPr lang="en-GB" dirty="0" smtClean="0"/>
              <a:t>is when </a:t>
            </a:r>
            <a:r>
              <a:rPr lang="en-GB" dirty="0"/>
              <a:t>there is only one group of participants, and they are tested more than once for comparison</a:t>
            </a:r>
            <a:r>
              <a:rPr lang="en-GB" dirty="0" smtClean="0"/>
              <a:t>.</a:t>
            </a:r>
            <a:endParaRPr lang="en-GB" dirty="0"/>
          </a:p>
          <a:p>
            <a:r>
              <a:rPr lang="en-GB" dirty="0"/>
              <a:t>The main advantage of the repeated measures design is that participant variables (things that vary from one person to another) do not greatly affect the results, because the same people are being tested </a:t>
            </a:r>
            <a:r>
              <a:rPr lang="en-GB" dirty="0" smtClean="0"/>
              <a:t>twice… </a:t>
            </a:r>
            <a:r>
              <a:rPr lang="en-GB" b="1" dirty="0" smtClean="0"/>
              <a:t>but</a:t>
            </a:r>
            <a:r>
              <a:rPr lang="en-GB" dirty="0" smtClean="0"/>
              <a:t> they might have worked out what they are being tested for by the second time around!</a:t>
            </a:r>
            <a:endParaRPr lang="en-GB" dirty="0"/>
          </a:p>
          <a:p>
            <a:endParaRPr lang="en-GB" dirty="0"/>
          </a:p>
        </p:txBody>
      </p:sp>
    </p:spTree>
    <p:extLst>
      <p:ext uri="{BB962C8B-B14F-4D97-AF65-F5344CB8AC3E}">
        <p14:creationId xmlns:p14="http://schemas.microsoft.com/office/powerpoint/2010/main" val="1122387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Tasks</a:t>
            </a:r>
            <a:endParaRPr lang="en-GB" dirty="0"/>
          </a:p>
        </p:txBody>
      </p:sp>
      <p:sp>
        <p:nvSpPr>
          <p:cNvPr id="3" name="Content Placeholder 2"/>
          <p:cNvSpPr>
            <a:spLocks noGrp="1"/>
          </p:cNvSpPr>
          <p:nvPr>
            <p:ph idx="1"/>
          </p:nvPr>
        </p:nvSpPr>
        <p:spPr/>
        <p:txBody>
          <a:bodyPr/>
          <a:lstStyle/>
          <a:p>
            <a:pPr marL="0" indent="0">
              <a:buNone/>
            </a:pPr>
            <a:r>
              <a:rPr lang="en-GB" dirty="0" smtClean="0"/>
              <a:t>Define and evaluate the </a:t>
            </a:r>
            <a:r>
              <a:rPr lang="en-GB" dirty="0"/>
              <a:t>following terms:</a:t>
            </a:r>
          </a:p>
          <a:p>
            <a:r>
              <a:rPr lang="en-GB" dirty="0"/>
              <a:t>Repeated </a:t>
            </a:r>
            <a:r>
              <a:rPr lang="en-GB" dirty="0" smtClean="0"/>
              <a:t>Measures</a:t>
            </a:r>
          </a:p>
          <a:p>
            <a:r>
              <a:rPr lang="en-GB" dirty="0" smtClean="0"/>
              <a:t>Independent Groups</a:t>
            </a:r>
            <a:endParaRPr lang="en-GB" dirty="0"/>
          </a:p>
          <a:p>
            <a:pPr marL="0" indent="0">
              <a:buNone/>
            </a:pPr>
            <a:endParaRPr lang="en-GB" dirty="0"/>
          </a:p>
          <a:p>
            <a:pPr marL="0" indent="0">
              <a:buNone/>
            </a:pPr>
            <a:r>
              <a:rPr lang="en-GB" dirty="0" smtClean="0"/>
              <a:t>Does </a:t>
            </a:r>
            <a:r>
              <a:rPr lang="en-GB" dirty="0"/>
              <a:t>a repeated measures design </a:t>
            </a:r>
            <a:r>
              <a:rPr lang="en-GB" dirty="0" smtClean="0"/>
              <a:t>eliminate participant </a:t>
            </a:r>
            <a:r>
              <a:rPr lang="en-GB" dirty="0"/>
              <a:t>variables completely?</a:t>
            </a:r>
          </a:p>
          <a:p>
            <a:endParaRPr lang="en-GB" dirty="0"/>
          </a:p>
        </p:txBody>
      </p:sp>
    </p:spTree>
    <p:extLst>
      <p:ext uri="{BB962C8B-B14F-4D97-AF65-F5344CB8AC3E}">
        <p14:creationId xmlns:p14="http://schemas.microsoft.com/office/powerpoint/2010/main" val="1176260980"/>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Berlin">
  <a:themeElements>
    <a:clrScheme name="Berlin">
      <a:dk1>
        <a:sysClr val="windowText" lastClr="000000"/>
      </a:dk1>
      <a:lt1>
        <a:sysClr val="window" lastClr="FFFFFF"/>
      </a:lt1>
      <a:dk2>
        <a:srgbClr val="6A9C41"/>
      </a:dk2>
      <a:lt2>
        <a:srgbClr val="E7E6E6"/>
      </a:lt2>
      <a:accent1>
        <a:srgbClr val="A7D535"/>
      </a:accent1>
      <a:accent2>
        <a:srgbClr val="EACA4F"/>
      </a:accent2>
      <a:accent3>
        <a:srgbClr val="FD9850"/>
      </a:accent3>
      <a:accent4>
        <a:srgbClr val="F46442"/>
      </a:accent4>
      <a:accent5>
        <a:srgbClr val="54D289"/>
      </a:accent5>
      <a:accent6>
        <a:srgbClr val="6AD8CB"/>
      </a:accent6>
      <a:hlink>
        <a:srgbClr val="CAFB50"/>
      </a:hlink>
      <a:folHlink>
        <a:srgbClr val="DEFF8B"/>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38000"/>
              </a:schemeClr>
            </a:gs>
            <a:gs pos="50000">
              <a:schemeClr val="phClr">
                <a:shade val="100000"/>
                <a:hueMod val="100000"/>
                <a:satMod val="110000"/>
                <a:lumMod val="130000"/>
              </a:schemeClr>
            </a:gs>
            <a:gs pos="100000">
              <a:schemeClr val="phClr">
                <a:shade val="78000"/>
                <a:hueMod val="106000"/>
                <a:satMod val="120000"/>
                <a:lumMod val="7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B587E4A9-1405-4B4F-8BC3-512EE08D2EBF}"/>
    </a:ext>
  </a:extLst>
</a:theme>
</file>

<file path=ppt/theme/theme2.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Berlin</Template>
  <TotalTime>289</TotalTime>
  <Words>454</Words>
  <Application>Microsoft Office PowerPoint</Application>
  <PresentationFormat>On-screen Show (4:3)</PresentationFormat>
  <Paragraphs>36</Paragraphs>
  <Slides>7</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Arial</vt:lpstr>
      <vt:lpstr>Century Gothic</vt:lpstr>
      <vt:lpstr>Trebuchet MS</vt:lpstr>
      <vt:lpstr>Wingdings 3</vt:lpstr>
      <vt:lpstr>Berlin</vt:lpstr>
      <vt:lpstr>Ion</vt:lpstr>
      <vt:lpstr>Experiments in Psychology</vt:lpstr>
      <vt:lpstr>Types of experiment</vt:lpstr>
      <vt:lpstr>Types of experiment</vt:lpstr>
      <vt:lpstr>If a psychologist were to go into a primary school to do an experiment on the children’s learning or memory, this would be called a field experiment.  If the same test were done in the psychologist’s own department, the study would be termed a laboratory experiment. </vt:lpstr>
      <vt:lpstr>Activity:</vt:lpstr>
      <vt:lpstr>Experimental Design</vt:lpstr>
      <vt:lpstr>Tasks</vt:lpstr>
    </vt:vector>
  </TitlesOfParts>
  <Company>City of Edinburgh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Experiments in Psychology</dc:title>
  <dc:creator>John Jennings</dc:creator>
  <cp:lastModifiedBy>John Jennings</cp:lastModifiedBy>
  <cp:revision>5</cp:revision>
  <dcterms:created xsi:type="dcterms:W3CDTF">2016-11-11T08:30:34Z</dcterms:created>
  <dcterms:modified xsi:type="dcterms:W3CDTF">2017-04-19T13:52:02Z</dcterms:modified>
</cp:coreProperties>
</file>